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Lst>
  <p:notesMasterIdLst>
    <p:notesMasterId r:id="rId62"/>
  </p:notesMasterIdLst>
  <p:handoutMasterIdLst>
    <p:handoutMasterId r:id="rId63"/>
  </p:handoutMasterIdLst>
  <p:sldIdLst>
    <p:sldId id="1450" r:id="rId5"/>
    <p:sldId id="1476" r:id="rId6"/>
    <p:sldId id="1453" r:id="rId7"/>
    <p:sldId id="1529" r:id="rId8"/>
    <p:sldId id="1451" r:id="rId9"/>
    <p:sldId id="1473" r:id="rId10"/>
    <p:sldId id="1500" r:id="rId11"/>
    <p:sldId id="1474" r:id="rId12"/>
    <p:sldId id="1475" r:id="rId13"/>
    <p:sldId id="1472" r:id="rId14"/>
    <p:sldId id="1496" r:id="rId15"/>
    <p:sldId id="1497" r:id="rId16"/>
    <p:sldId id="1499" r:id="rId17"/>
    <p:sldId id="1505" r:id="rId18"/>
    <p:sldId id="1501" r:id="rId19"/>
    <p:sldId id="1502" r:id="rId20"/>
    <p:sldId id="1504" r:id="rId21"/>
    <p:sldId id="1503" r:id="rId22"/>
    <p:sldId id="1514" r:id="rId23"/>
    <p:sldId id="1515" r:id="rId24"/>
    <p:sldId id="1510" r:id="rId25"/>
    <p:sldId id="1511" r:id="rId26"/>
    <p:sldId id="1460" r:id="rId27"/>
    <p:sldId id="1508" r:id="rId28"/>
    <p:sldId id="1509" r:id="rId29"/>
    <p:sldId id="1519" r:id="rId30"/>
    <p:sldId id="1512" r:id="rId31"/>
    <p:sldId id="1516" r:id="rId32"/>
    <p:sldId id="1517" r:id="rId33"/>
    <p:sldId id="1518" r:id="rId34"/>
    <p:sldId id="1520" r:id="rId35"/>
    <p:sldId id="1507" r:id="rId36"/>
    <p:sldId id="1477" r:id="rId37"/>
    <p:sldId id="1521" r:id="rId38"/>
    <p:sldId id="1479" r:id="rId39"/>
    <p:sldId id="1523" r:id="rId40"/>
    <p:sldId id="1480" r:id="rId41"/>
    <p:sldId id="1522" r:id="rId42"/>
    <p:sldId id="1530" r:id="rId43"/>
    <p:sldId id="1524" r:id="rId44"/>
    <p:sldId id="1525" r:id="rId45"/>
    <p:sldId id="1482" r:id="rId46"/>
    <p:sldId id="1455" r:id="rId47"/>
    <p:sldId id="1486" r:id="rId48"/>
    <p:sldId id="1487" r:id="rId49"/>
    <p:sldId id="1481" r:id="rId50"/>
    <p:sldId id="1490" r:id="rId51"/>
    <p:sldId id="1526" r:id="rId52"/>
    <p:sldId id="1491" r:id="rId53"/>
    <p:sldId id="1492" r:id="rId54"/>
    <p:sldId id="1493" r:id="rId55"/>
    <p:sldId id="1489" r:id="rId56"/>
    <p:sldId id="1527" r:id="rId57"/>
    <p:sldId id="1456" r:id="rId58"/>
    <p:sldId id="1528" r:id="rId59"/>
    <p:sldId id="1531" r:id="rId60"/>
    <p:sldId id="1326"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A1A1A"/>
    <a:srgbClr val="FFFFFF"/>
    <a:srgbClr val="FF00FF"/>
    <a:srgbClr val="5C2D91"/>
    <a:srgbClr val="0070C0"/>
    <a:srgbClr val="E6E6E6"/>
    <a:srgbClr val="000000"/>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84" autoAdjust="0"/>
  </p:normalViewPr>
  <p:slideViewPr>
    <p:cSldViewPr snapToGrid="0">
      <p:cViewPr varScale="1">
        <p:scale>
          <a:sx n="75" d="100"/>
          <a:sy n="75" d="100"/>
        </p:scale>
        <p:origin x="36" y="192"/>
      </p:cViewPr>
      <p:guideLst>
        <p:guide orient="horz" pos="2793"/>
        <p:guide pos="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eyuki Suzuki (K's Staff Inc.)" userId="S::v-hsuzu@microsoft.com::27183248-3204-4cf3-aed8-89616daeae16" providerId="AD" clId="Web-{FAAA5308-952D-400C-A76A-8B773B746CC9}"/>
    <pc:docChg chg="modSld">
      <pc:chgData name="Hideyuki Suzuki (K's Staff Inc.)" userId="S::v-hsuzu@microsoft.com::27183248-3204-4cf3-aed8-89616daeae16" providerId="AD" clId="Web-{FAAA5308-952D-400C-A76A-8B773B746CC9}" dt="2018-04-23T08:35:23.212" v="3"/>
      <pc:docMkLst>
        <pc:docMk/>
      </pc:docMkLst>
      <pc:sldChg chg="modSp">
        <pc:chgData name="Hideyuki Suzuki (K's Staff Inc.)" userId="S::v-hsuzu@microsoft.com::27183248-3204-4cf3-aed8-89616daeae16" providerId="AD" clId="Web-{FAAA5308-952D-400C-A76A-8B773B746CC9}" dt="2018-04-23T08:35:23.212" v="2"/>
        <pc:sldMkLst>
          <pc:docMk/>
          <pc:sldMk cId="3846077111" sldId="1468"/>
        </pc:sldMkLst>
        <pc:spChg chg="mod">
          <ac:chgData name="Hideyuki Suzuki (K's Staff Inc.)" userId="S::v-hsuzu@microsoft.com::27183248-3204-4cf3-aed8-89616daeae16" providerId="AD" clId="Web-{FAAA5308-952D-400C-A76A-8B773B746CC9}" dt="2018-04-23T08:35:23.212" v="2"/>
          <ac:spMkLst>
            <pc:docMk/>
            <pc:sldMk cId="3846077111" sldId="1468"/>
            <ac:spMk id="4" creationId="{19A4BDB0-8A15-4C9C-8AA8-411E73A8755F}"/>
          </ac:spMkLst>
        </pc:spChg>
      </pc:sldChg>
    </pc:docChg>
  </pc:docChgLst>
  <pc:docChgLst>
    <pc:chgData name="Hideyuki Suzuki (K's Staff Inc.)" userId="S::v-hsuzu@microsoft.com::27183248-3204-4cf3-aed8-89616daeae16" providerId="AD" clId="Web-{6E4CD097-34A8-4445-8745-8437CF1FED85}"/>
    <pc:docChg chg="modSld">
      <pc:chgData name="Hideyuki Suzuki (K's Staff Inc.)" userId="S::v-hsuzu@microsoft.com::27183248-3204-4cf3-aed8-89616daeae16" providerId="AD" clId="Web-{6E4CD097-34A8-4445-8745-8437CF1FED85}" dt="2018-04-23T08:31:21.069" v="43"/>
      <pc:docMkLst>
        <pc:docMk/>
      </pc:docMkLst>
      <pc:sldChg chg="modSp">
        <pc:chgData name="Hideyuki Suzuki (K's Staff Inc.)" userId="S::v-hsuzu@microsoft.com::27183248-3204-4cf3-aed8-89616daeae16" providerId="AD" clId="Web-{6E4CD097-34A8-4445-8745-8437CF1FED85}" dt="2018-04-23T08:31:21.069" v="42"/>
        <pc:sldMkLst>
          <pc:docMk/>
          <pc:sldMk cId="3846077111" sldId="1468"/>
        </pc:sldMkLst>
        <pc:spChg chg="mod">
          <ac:chgData name="Hideyuki Suzuki (K's Staff Inc.)" userId="S::v-hsuzu@microsoft.com::27183248-3204-4cf3-aed8-89616daeae16" providerId="AD" clId="Web-{6E4CD097-34A8-4445-8745-8437CF1FED85}" dt="2018-04-23T08:31:21.069" v="42"/>
          <ac:spMkLst>
            <pc:docMk/>
            <pc:sldMk cId="3846077111" sldId="1468"/>
            <ac:spMk id="4" creationId="{19A4BDB0-8A15-4C9C-8AA8-411E73A875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5/19/2018 11:50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5/19/2018 11:50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Adaptive Cards</a:t>
            </a:r>
          </a:p>
          <a:p>
            <a:r>
              <a:rPr kumimoji="1" lang="en-US" altLang="ja-JP" dirty="0"/>
              <a:t>https://docs.microsoft.com/en-us/adaptive-cards/index</a:t>
            </a:r>
          </a:p>
          <a:p>
            <a:endParaRPr kumimoji="1" lang="en-US" altLang="ja-JP" dirty="0"/>
          </a:p>
          <a:p>
            <a:r>
              <a:rPr kumimoji="1" lang="en-US" altLang="ja-JP" dirty="0"/>
              <a:t>Timeline</a:t>
            </a:r>
          </a:p>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5/19/2018 11:50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5112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5/19/2018 11:50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00000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solidFill>
                  <a:schemeClr val="tx1"/>
                </a:solidFill>
                <a:latin typeface="+mj-lt"/>
                <a:ea typeface="+mj-ea"/>
              </a:defRPr>
            </a:lvl1pPr>
          </a:lstStyle>
          <a:p>
            <a:r>
              <a:rPr lang="ja-JP" altLang="en-US"/>
              <a:t>セッションタイトルを記入</a:t>
            </a:r>
            <a:endParaRPr lang="en-US"/>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7154341" y="328910"/>
            <a:ext cx="5005912" cy="849463"/>
          </a:xfrm>
        </p:spPr>
        <p:txBody>
          <a:bodyPr lIns="182880" tIns="146304" rIns="182880" bIns="146304"/>
          <a:lstStyle>
            <a:lvl1pPr marL="0" indent="0" algn="r">
              <a:buNone/>
              <a:defRPr sz="3600" baseline="0">
                <a:solidFill>
                  <a:schemeClr val="tx1"/>
                </a:solidFill>
                <a:latin typeface="+mj-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a:t>Session</a:t>
            </a:r>
            <a:r>
              <a:rPr lang="en-US"/>
              <a:t> Number Here</a:t>
            </a:r>
          </a:p>
        </p:txBody>
      </p:sp>
      <p:pic>
        <p:nvPicPr>
          <p:cNvPr id="8" name="図 7"/>
          <p:cNvPicPr>
            <a:picLocks noChangeAspect="1"/>
          </p:cNvPicPr>
          <p:nvPr userDrawn="1"/>
        </p:nvPicPr>
        <p:blipFill>
          <a:blip r:embed="rId4"/>
          <a:stretch>
            <a:fillRect/>
          </a:stretch>
        </p:blipFill>
        <p:spPr>
          <a:xfrm>
            <a:off x="10322693" y="6521598"/>
            <a:ext cx="1945739" cy="269540"/>
          </a:xfrm>
          <a:prstGeom prst="rect">
            <a:avLst/>
          </a:prstGeom>
        </p:spPr>
      </p:pic>
      <p:sp>
        <p:nvSpPr>
          <p:cNvPr id="9" name="Text Placeholder 4"/>
          <p:cNvSpPr>
            <a:spLocks noGrp="1"/>
          </p:cNvSpPr>
          <p:nvPr>
            <p:ph type="body" sz="quarter" idx="14" hasCustomPrompt="1"/>
          </p:nvPr>
        </p:nvSpPr>
        <p:spPr>
          <a:xfrm>
            <a:off x="274701" y="5297462"/>
            <a:ext cx="10058337" cy="782792"/>
          </a:xfrm>
          <a:noFill/>
        </p:spPr>
        <p:txBody>
          <a:bodyPr lIns="146304" tIns="109728" rIns="146304" bIns="109728">
            <a:noAutofit/>
          </a:bodyPr>
          <a:lstStyle>
            <a:lvl1pPr marL="0" indent="0">
              <a:spcBef>
                <a:spcPts val="0"/>
              </a:spcBef>
              <a:buNone/>
              <a:defRPr sz="3600" spc="0" baseline="0">
                <a:gradFill>
                  <a:gsLst>
                    <a:gs pos="91000">
                      <a:schemeClr val="tx1"/>
                    </a:gs>
                    <a:gs pos="0">
                      <a:schemeClr val="tx1"/>
                    </a:gs>
                  </a:gsLst>
                  <a:lin ang="5400000" scaled="0"/>
                </a:gradFill>
                <a:latin typeface="+mn-ea"/>
                <a:ea typeface="+mn-ea"/>
              </a:defRPr>
            </a:lvl1pPr>
            <a:lvl2pPr marL="36000" indent="0">
              <a:spcBef>
                <a:spcPts val="0"/>
              </a:spcBef>
              <a:buFontTx/>
              <a:buNone/>
              <a:defRPr sz="2000"/>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274701" y="4649390"/>
            <a:ext cx="10058337" cy="504056"/>
          </a:xfrm>
          <a:noFill/>
        </p:spPr>
        <p:txBody>
          <a:bodyPr lIns="146304" tIns="109728" rIns="146304" bIns="109728" anchor="b">
            <a:noAutofit/>
          </a:bodyPr>
          <a:lstStyle>
            <a:lvl1pPr marL="0" indent="0">
              <a:spcBef>
                <a:spcPts val="0"/>
              </a:spcBef>
              <a:buNone/>
              <a:defRPr sz="2400" spc="0" baseline="0">
                <a:gradFill>
                  <a:gsLst>
                    <a:gs pos="91000">
                      <a:schemeClr val="tx1"/>
                    </a:gs>
                    <a:gs pos="0">
                      <a:schemeClr val="tx1"/>
                    </a:gs>
                  </a:gsLst>
                  <a:lin ang="5400000" scaled="0"/>
                </a:gradFill>
                <a:latin typeface="+mn-ea"/>
                <a:ea typeface="+mn-ea"/>
              </a:defRPr>
            </a:lvl1pPr>
          </a:lstStyle>
          <a:p>
            <a:pPr lvl="0"/>
            <a:r>
              <a:rPr lang="ja-JP" altLang="en-US"/>
              <a:t>登壇者肩書きを記入</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4F86746-9034-44F9-92A2-900006576D06}"/>
              </a:ext>
            </a:extLst>
          </p:cNvPr>
          <p:cNvGrpSpPr/>
          <p:nvPr userDrawn="1"/>
        </p:nvGrpSpPr>
        <p:grpSpPr>
          <a:xfrm>
            <a:off x="-1" y="-1489"/>
            <a:ext cx="12436475" cy="1160959"/>
            <a:chOff x="0" y="-1490828"/>
            <a:chExt cx="12436475" cy="1160959"/>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0" y="-1490828"/>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320D9FF1-7902-4C4F-A20E-D51AB227E3A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2F2077CE-E27D-47C0-B7F2-9DEF456B8B0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
        <p:nvSpPr>
          <p:cNvPr id="13" name="TextBox 12">
            <a:extLst>
              <a:ext uri="{FF2B5EF4-FFF2-40B4-BE49-F238E27FC236}">
                <a16:creationId xmlns:a16="http://schemas.microsoft.com/office/drawing/2014/main" id="{1FABE2A8-20CE-45EE-A5B8-B63BDDFA2191}"/>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4631DA42-6835-452C-B5A2-6E5BC25716DC}"/>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3A6EA188-75CE-4E4E-8675-108C39E0D203}"/>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6AA5F9C9-A535-4942-9E0F-FEC61B45F01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DE85F1F0-FD75-4580-9187-25EB8492EAE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2" name="TextBox 11">
            <a:extLst>
              <a:ext uri="{FF2B5EF4-FFF2-40B4-BE49-F238E27FC236}">
                <a16:creationId xmlns:a16="http://schemas.microsoft.com/office/drawing/2014/main" id="{5B4F10DE-6BD1-4053-9F5E-EA2CC4248E24}"/>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8D1B2DD-F8C0-43C0-A1C7-3863A72B80F1}"/>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6674A668-A6EC-4FC4-AED7-B8D4EBD2D0A6}"/>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ACF8C433-D77E-4A57-9C36-3264C5BB8C3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716B24BE-F2CE-4282-B236-AD4D9C4B841F}"/>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Box 11">
            <a:extLst>
              <a:ext uri="{FF2B5EF4-FFF2-40B4-BE49-F238E27FC236}">
                <a16:creationId xmlns:a16="http://schemas.microsoft.com/office/drawing/2014/main" id="{94EC590A-1CA3-42B4-8ACD-A2DCAB3CD487}"/>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4481E2-D059-4F5E-B7D0-9F19B5672338}"/>
              </a:ext>
            </a:extLst>
          </p:cNvPr>
          <p:cNvGrpSpPr/>
          <p:nvPr userDrawn="1"/>
        </p:nvGrpSpPr>
        <p:grpSpPr>
          <a:xfrm>
            <a:off x="0" y="-1290"/>
            <a:ext cx="12436475" cy="1160959"/>
            <a:chOff x="0" y="-1490828"/>
            <a:chExt cx="12436475" cy="1160959"/>
          </a:xfrm>
        </p:grpSpPr>
        <p:sp>
          <p:nvSpPr>
            <p:cNvPr id="6" name="正方形/長方形 5">
              <a:extLst>
                <a:ext uri="{FF2B5EF4-FFF2-40B4-BE49-F238E27FC236}">
                  <a16:creationId xmlns:a16="http://schemas.microsoft.com/office/drawing/2014/main" id="{C8E6F313-D1C5-4A4B-A305-277C9409D8AA}"/>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図 6">
              <a:extLst>
                <a:ext uri="{FF2B5EF4-FFF2-40B4-BE49-F238E27FC236}">
                  <a16:creationId xmlns:a16="http://schemas.microsoft.com/office/drawing/2014/main" id="{344ABBE8-8F79-4B06-BA94-AAF4935A155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8" name="図 7">
              <a:extLst>
                <a:ext uri="{FF2B5EF4-FFF2-40B4-BE49-F238E27FC236}">
                  <a16:creationId xmlns:a16="http://schemas.microsoft.com/office/drawing/2014/main" id="{0F1EADAF-09A1-428F-A578-38363FAAA08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
        <p:nvSpPr>
          <p:cNvPr id="10" name="TextBox 9">
            <a:extLst>
              <a:ext uri="{FF2B5EF4-FFF2-40B4-BE49-F238E27FC236}">
                <a16:creationId xmlns:a16="http://schemas.microsoft.com/office/drawing/2014/main" id="{8A64DD0E-6868-413B-A94A-578A8623EA6D}"/>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bg>
      <p:bgPr>
        <a:solidFill>
          <a:schemeClr val="accent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26E456-A05A-4EAB-9438-4EC5C0D3F461}"/>
              </a:ext>
            </a:extLst>
          </p:cNvPr>
          <p:cNvSpPr/>
          <p:nvPr userDrawn="1"/>
        </p:nvSpPr>
        <p:spPr bwMode="auto">
          <a:xfrm>
            <a:off x="10178677" y="6377582"/>
            <a:ext cx="2232248" cy="5559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図 2">
            <a:extLst>
              <a:ext uri="{FF2B5EF4-FFF2-40B4-BE49-F238E27FC236}">
                <a16:creationId xmlns:a16="http://schemas.microsoft.com/office/drawing/2014/main" id="{67BB30B1-06E6-45D6-9C24-D032697F5985}"/>
              </a:ext>
            </a:extLst>
          </p:cNvPr>
          <p:cNvPicPr>
            <a:picLocks noChangeAspect="1"/>
          </p:cNvPicPr>
          <p:nvPr userDrawn="1"/>
        </p:nvPicPr>
        <p:blipFill>
          <a:blip r:embed="rId2"/>
          <a:stretch>
            <a:fillRect/>
          </a:stretch>
        </p:blipFill>
        <p:spPr>
          <a:xfrm>
            <a:off x="10320669" y="6521598"/>
            <a:ext cx="1946241" cy="269609"/>
          </a:xfrm>
          <a:prstGeom prst="rect">
            <a:avLst/>
          </a:prstGeom>
        </p:spPr>
      </p:pic>
      <p:sp>
        <p:nvSpPr>
          <p:cNvPr id="5" name="TextBox 4">
            <a:extLst>
              <a:ext uri="{FF2B5EF4-FFF2-40B4-BE49-F238E27FC236}">
                <a16:creationId xmlns:a16="http://schemas.microsoft.com/office/drawing/2014/main" id="{D639333F-3A3A-40AA-9B85-ABF3EF7532A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43307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右半分写真 薄灰色">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174141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3" name="正方形/長方形 2">
            <a:extLst>
              <a:ext uri="{FF2B5EF4-FFF2-40B4-BE49-F238E27FC236}">
                <a16:creationId xmlns:a16="http://schemas.microsoft.com/office/drawing/2014/main" id="{C5321303-44AF-4494-802A-77CED2A69813}"/>
              </a:ext>
            </a:extLst>
          </p:cNvPr>
          <p:cNvSpPr/>
          <p:nvPr userDrawn="1"/>
        </p:nvSpPr>
        <p:spPr bwMode="auto">
          <a:xfrm>
            <a:off x="10178677" y="6377582"/>
            <a:ext cx="2232248" cy="555932"/>
          </a:xfrm>
          <a:prstGeom prst="rect">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図 5">
            <a:extLst>
              <a:ext uri="{FF2B5EF4-FFF2-40B4-BE49-F238E27FC236}">
                <a16:creationId xmlns:a16="http://schemas.microsoft.com/office/drawing/2014/main" id="{A9F34732-76A6-4243-BECD-454BD24882E8}"/>
              </a:ext>
            </a:extLst>
          </p:cNvPr>
          <p:cNvPicPr>
            <a:picLocks noChangeAspect="1"/>
          </p:cNvPicPr>
          <p:nvPr userDrawn="1"/>
        </p:nvPicPr>
        <p:blipFill>
          <a:blip r:embed="rId3"/>
          <a:stretch>
            <a:fillRect/>
          </a:stretch>
        </p:blipFill>
        <p:spPr>
          <a:xfrm>
            <a:off x="10320669" y="6521598"/>
            <a:ext cx="1946241" cy="269609"/>
          </a:xfrm>
          <a:prstGeom prst="rect">
            <a:avLst/>
          </a:prstGeom>
        </p:spPr>
      </p:pic>
      <p:sp>
        <p:nvSpPr>
          <p:cNvPr id="7" name="TextBox 6">
            <a:extLst>
              <a:ext uri="{FF2B5EF4-FFF2-40B4-BE49-F238E27FC236}">
                <a16:creationId xmlns:a16="http://schemas.microsoft.com/office/drawing/2014/main" id="{0F538C03-A325-4303-A8C6-C983572175B6}"/>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t>Section title</a:t>
            </a:r>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Demo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a:t>Demo Speaker name</a:t>
            </a:r>
            <a:endParaRPr kumimoji="1" lang="ja-JP" altLang="en-US"/>
          </a:p>
        </p:txBody>
      </p:sp>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Video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CFA5CFD-7B55-4BEE-93F0-59F9BB5A6F81}"/>
              </a:ext>
            </a:extLst>
          </p:cNvPr>
          <p:cNvGrpSpPr/>
          <p:nvPr userDrawn="1"/>
        </p:nvGrpSpPr>
        <p:grpSpPr>
          <a:xfrm>
            <a:off x="0" y="-1290"/>
            <a:ext cx="12436475" cy="1160959"/>
            <a:chOff x="0" y="-1490828"/>
            <a:chExt cx="12436475" cy="1160959"/>
          </a:xfrm>
        </p:grpSpPr>
        <p:sp>
          <p:nvSpPr>
            <p:cNvPr id="10" name="正方形/長方形 9">
              <a:extLst>
                <a:ext uri="{FF2B5EF4-FFF2-40B4-BE49-F238E27FC236}">
                  <a16:creationId xmlns:a16="http://schemas.microsoft.com/office/drawing/2014/main" id="{842CD46E-5FA5-4F63-A586-91A0AE72BF6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E5778264-7C68-480E-B20F-92988A6CAC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7272D438-8A43-46C6-B9D1-4CA0DB1CD719}"/>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3" name="TextBox 12">
            <a:extLst>
              <a:ext uri="{FF2B5EF4-FFF2-40B4-BE49-F238E27FC236}">
                <a16:creationId xmlns:a16="http://schemas.microsoft.com/office/drawing/2014/main" id="{E51F7410-9176-4B24-AF2F-367CD04CC383}"/>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90"/>
            <a:ext cx="12436475" cy="1160959"/>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11" name="TextBox 10">
            <a:extLst>
              <a:ext uri="{FF2B5EF4-FFF2-40B4-BE49-F238E27FC236}">
                <a16:creationId xmlns:a16="http://schemas.microsoft.com/office/drawing/2014/main" id="{E769E685-D621-4059-9198-432AC5E443A8}"/>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9334C68-C601-471C-8DE1-D099CC86BB1A}"/>
              </a:ext>
            </a:extLst>
          </p:cNvPr>
          <p:cNvGrpSpPr/>
          <p:nvPr userDrawn="1"/>
        </p:nvGrpSpPr>
        <p:grpSpPr>
          <a:xfrm>
            <a:off x="0" y="-1290"/>
            <a:ext cx="12436475" cy="1160959"/>
            <a:chOff x="0" y="-1490828"/>
            <a:chExt cx="12436475" cy="1160959"/>
          </a:xfrm>
        </p:grpSpPr>
        <p:sp>
          <p:nvSpPr>
            <p:cNvPr id="4" name="正方形/長方形 3">
              <a:extLst>
                <a:ext uri="{FF2B5EF4-FFF2-40B4-BE49-F238E27FC236}">
                  <a16:creationId xmlns:a16="http://schemas.microsoft.com/office/drawing/2014/main" id="{9DFED6B1-450A-4FDE-AAF6-4D601F8478E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図 4">
              <a:extLst>
                <a:ext uri="{FF2B5EF4-FFF2-40B4-BE49-F238E27FC236}">
                  <a16:creationId xmlns:a16="http://schemas.microsoft.com/office/drawing/2014/main" id="{2D634CF2-5AE4-4267-B02E-E227FAD9CF1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6" name="図 5">
              <a:extLst>
                <a:ext uri="{FF2B5EF4-FFF2-40B4-BE49-F238E27FC236}">
                  <a16:creationId xmlns:a16="http://schemas.microsoft.com/office/drawing/2014/main" id="{4E2D5E1C-778D-4748-9293-23B10D6853FE}"/>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8" name="TextBox 7">
            <a:extLst>
              <a:ext uri="{FF2B5EF4-FFF2-40B4-BE49-F238E27FC236}">
                <a16:creationId xmlns:a16="http://schemas.microsoft.com/office/drawing/2014/main" id="{B6E13303-3F3B-4BC6-9841-0A4C4CB23B6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282DA-348A-42F5-AA99-AD8271C152C3}"/>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20" name="図 19">
            <a:extLst>
              <a:ext uri="{FF2B5EF4-FFF2-40B4-BE49-F238E27FC236}">
                <a16:creationId xmlns:a16="http://schemas.microsoft.com/office/drawing/2014/main" id="{C0088AE7-3791-4AF4-9EB5-9A8EED5C3C51}"/>
              </a:ext>
            </a:extLst>
          </p:cNvPr>
          <p:cNvPicPr>
            <a:picLocks noChangeAspect="1"/>
          </p:cNvPicPr>
          <p:nvPr userDrawn="1"/>
        </p:nvPicPr>
        <p:blipFill>
          <a:blip r:embed="rId25"/>
          <a:stretch>
            <a:fillRect/>
          </a:stretch>
        </p:blipFill>
        <p:spPr>
          <a:xfrm>
            <a:off x="10322693" y="6564862"/>
            <a:ext cx="1945739" cy="268778"/>
          </a:xfrm>
          <a:prstGeom prst="rect">
            <a:avLst/>
          </a:prstGeom>
        </p:spPr>
      </p:pic>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
        <p:nvSpPr>
          <p:cNvPr id="3" name="TextBox 2">
            <a:extLst>
              <a:ext uri="{FF2B5EF4-FFF2-40B4-BE49-F238E27FC236}">
                <a16:creationId xmlns:a16="http://schemas.microsoft.com/office/drawing/2014/main" id="{7FA10417-660D-49E2-A613-ECB873FAF7D0}"/>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gradFill>
                  <a:gsLst>
                    <a:gs pos="2917">
                      <a:schemeClr val="tx1"/>
                    </a:gs>
                    <a:gs pos="30000">
                      <a:schemeClr val="tx1"/>
                    </a:gs>
                  </a:gsLst>
                  <a:lin ang="5400000" scaled="0"/>
                </a:gradFill>
              </a:rPr>
              <a:t>#AC02 #decode18</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24" r:id="rId7"/>
    <p:sldLayoutId id="2147484425" r:id="rId8"/>
    <p:sldLayoutId id="2147484394" r:id="rId9"/>
    <p:sldLayoutId id="2147484430" r:id="rId10"/>
    <p:sldLayoutId id="2147484426" r:id="rId11"/>
    <p:sldLayoutId id="2147484427" r:id="rId12"/>
    <p:sldLayoutId id="2147484428" r:id="rId13"/>
    <p:sldLayoutId id="2147484395" r:id="rId14"/>
    <p:sldLayoutId id="2147484396" r:id="rId15"/>
    <p:sldLayoutId id="2147484423" r:id="rId16"/>
    <p:sldLayoutId id="2147484385" r:id="rId17"/>
    <p:sldLayoutId id="2147484405" r:id="rId18"/>
    <p:sldLayoutId id="2147484398" r:id="rId19"/>
    <p:sldLayoutId id="2147484399" r:id="rId20"/>
    <p:sldLayoutId id="2147484421" r:id="rId21"/>
    <p:sldLayoutId id="2147484422" r:id="rId22"/>
    <p:sldLayoutId id="2147484389" r:id="rId23"/>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ocs.microsoft.com/" TargetMode="Externa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hyperlink" Target="http://aka.ms/UWP-ControlWrapper"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7E69A6-EAA5-4CFA-B739-81EE09467B16}"/>
              </a:ext>
            </a:extLst>
          </p:cNvPr>
          <p:cNvSpPr>
            <a:spLocks noGrp="1"/>
          </p:cNvSpPr>
          <p:nvPr>
            <p:ph type="title"/>
          </p:nvPr>
        </p:nvSpPr>
        <p:spPr/>
        <p:txBody>
          <a:bodyPr/>
          <a:lstStyle/>
          <a:p>
            <a:r>
              <a:rPr lang="ja-JP" altLang="en-US" dirty="0"/>
              <a:t>最新 </a:t>
            </a:r>
            <a:r>
              <a:rPr lang="en-US" altLang="ja-JP" dirty="0"/>
              <a:t>Windows 10 </a:t>
            </a:r>
            <a:r>
              <a:rPr lang="ja-JP" altLang="en-US" dirty="0"/>
              <a:t>に最適な</a:t>
            </a:r>
            <a:br>
              <a:rPr lang="en-US" altLang="ja-JP" dirty="0"/>
            </a:br>
            <a:r>
              <a:rPr lang="ja-JP" altLang="en-US" dirty="0"/>
              <a:t>デスクトップアプリ開発手法ご紹介</a:t>
            </a:r>
            <a:endParaRPr kumimoji="1" lang="ja-JP" altLang="en-US" dirty="0"/>
          </a:p>
        </p:txBody>
      </p:sp>
      <p:sp>
        <p:nvSpPr>
          <p:cNvPr id="6" name="テキスト プレースホルダー 5">
            <a:extLst>
              <a:ext uri="{FF2B5EF4-FFF2-40B4-BE49-F238E27FC236}">
                <a16:creationId xmlns:a16="http://schemas.microsoft.com/office/drawing/2014/main" id="{2803CA7F-ED27-4D8D-AAFC-639DA11E07BF}"/>
              </a:ext>
            </a:extLst>
          </p:cNvPr>
          <p:cNvSpPr>
            <a:spLocks noGrp="1"/>
          </p:cNvSpPr>
          <p:nvPr>
            <p:ph type="body" sz="quarter" idx="13"/>
          </p:nvPr>
        </p:nvSpPr>
        <p:spPr/>
        <p:txBody>
          <a:bodyPr/>
          <a:lstStyle/>
          <a:p>
            <a:r>
              <a:rPr kumimoji="1" lang="en-US" altLang="ja-JP" dirty="0"/>
              <a:t>AC02</a:t>
            </a:r>
            <a:endParaRPr kumimoji="1" lang="ja-JP" altLang="en-US" dirty="0"/>
          </a:p>
        </p:txBody>
      </p:sp>
      <p:sp>
        <p:nvSpPr>
          <p:cNvPr id="7" name="テキスト プレースホルダー 6">
            <a:extLst>
              <a:ext uri="{FF2B5EF4-FFF2-40B4-BE49-F238E27FC236}">
                <a16:creationId xmlns:a16="http://schemas.microsoft.com/office/drawing/2014/main" id="{D5DF4696-AF54-42D5-B90D-C56A3767CAE4}"/>
              </a:ext>
            </a:extLst>
          </p:cNvPr>
          <p:cNvSpPr>
            <a:spLocks noGrp="1"/>
          </p:cNvSpPr>
          <p:nvPr>
            <p:ph type="body" sz="quarter" idx="14"/>
          </p:nvPr>
        </p:nvSpPr>
        <p:spPr/>
        <p:txBody>
          <a:bodyPr/>
          <a:lstStyle/>
          <a:p>
            <a:r>
              <a:rPr kumimoji="1" lang="ja-JP" altLang="en-US" dirty="0"/>
              <a:t>大田　一希</a:t>
            </a:r>
          </a:p>
        </p:txBody>
      </p:sp>
      <p:sp>
        <p:nvSpPr>
          <p:cNvPr id="8" name="テキスト プレースホルダー 7">
            <a:extLst>
              <a:ext uri="{FF2B5EF4-FFF2-40B4-BE49-F238E27FC236}">
                <a16:creationId xmlns:a16="http://schemas.microsoft.com/office/drawing/2014/main" id="{D9F07492-F305-403C-AEAC-99375634A0DC}"/>
              </a:ext>
            </a:extLst>
          </p:cNvPr>
          <p:cNvSpPr>
            <a:spLocks noGrp="1"/>
          </p:cNvSpPr>
          <p:nvPr>
            <p:ph type="body" sz="quarter" idx="15"/>
          </p:nvPr>
        </p:nvSpPr>
        <p:spPr/>
        <p:txBody>
          <a:bodyPr/>
          <a:lstStyle/>
          <a:p>
            <a:r>
              <a:rPr kumimoji="1" lang="ja-JP" altLang="en-US" dirty="0"/>
              <a:t>日本マイクロソフト</a:t>
            </a:r>
            <a:endParaRPr kumimoji="1" lang="en-US" altLang="ja-JP" dirty="0"/>
          </a:p>
          <a:p>
            <a:r>
              <a:rPr kumimoji="1" lang="en-US" altLang="ja-JP" dirty="0"/>
              <a:t>Windows App Consult</a:t>
            </a:r>
            <a:endParaRPr kumimoji="1" lang="ja-JP" altLang="en-US" dirty="0"/>
          </a:p>
        </p:txBody>
      </p:sp>
    </p:spTree>
    <p:extLst>
      <p:ext uri="{BB962C8B-B14F-4D97-AF65-F5344CB8AC3E}">
        <p14:creationId xmlns:p14="http://schemas.microsoft.com/office/powerpoint/2010/main" val="12562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a:xfrm>
            <a:off x="274638" y="2125662"/>
            <a:ext cx="11887200" cy="2179058"/>
          </a:xfrm>
        </p:spPr>
        <p:txBody>
          <a:bodyPr/>
          <a:lstStyle/>
          <a:p>
            <a:r>
              <a:rPr kumimoji="1" lang="en-US" altLang="ja-JP" dirty="0"/>
              <a:t>Windows 10 </a:t>
            </a:r>
            <a:r>
              <a:rPr kumimoji="1" lang="ja-JP" altLang="en-US" dirty="0"/>
              <a:t>のデスクトップ</a:t>
            </a:r>
            <a:br>
              <a:rPr kumimoji="1" lang="en-US" altLang="ja-JP" dirty="0"/>
            </a:br>
            <a:r>
              <a:rPr kumimoji="1" lang="ja-JP" altLang="en-US" dirty="0"/>
              <a:t>アプリ開発</a:t>
            </a:r>
          </a:p>
        </p:txBody>
      </p:sp>
    </p:spTree>
    <p:extLst>
      <p:ext uri="{BB962C8B-B14F-4D97-AF65-F5344CB8AC3E}">
        <p14:creationId xmlns:p14="http://schemas.microsoft.com/office/powerpoint/2010/main" val="3697207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4EF0E-E25A-4825-8ABC-7CB7D53C96DE}"/>
              </a:ext>
            </a:extLst>
          </p:cNvPr>
          <p:cNvSpPr>
            <a:spLocks noGrp="1"/>
          </p:cNvSpPr>
          <p:nvPr>
            <p:ph type="title"/>
          </p:nvPr>
        </p:nvSpPr>
        <p:spPr/>
        <p:txBody>
          <a:bodyPr/>
          <a:lstStyle/>
          <a:p>
            <a:r>
              <a:rPr lang="ja-JP" altLang="en-US" dirty="0"/>
              <a:t>選択肢</a:t>
            </a:r>
            <a:endParaRPr kumimoji="1" lang="ja-JP" altLang="en-US" dirty="0"/>
          </a:p>
        </p:txBody>
      </p:sp>
      <p:sp>
        <p:nvSpPr>
          <p:cNvPr id="4" name="Rectangle 3">
            <a:extLst>
              <a:ext uri="{FF2B5EF4-FFF2-40B4-BE49-F238E27FC236}">
                <a16:creationId xmlns:a16="http://schemas.microsoft.com/office/drawing/2014/main" id="{4438A16A-24D6-40DE-98A1-F52240D23133}"/>
              </a:ext>
            </a:extLst>
          </p:cNvPr>
          <p:cNvSpPr/>
          <p:nvPr/>
        </p:nvSpPr>
        <p:spPr bwMode="auto">
          <a:xfrm>
            <a:off x="274639" y="1343723"/>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4826195" y="1343723"/>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74638" y="3242065"/>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4826195" y="3242065"/>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274638" y="51404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4826195" y="51404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53790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4EF0E-E25A-4825-8ABC-7CB7D53C96DE}"/>
              </a:ext>
            </a:extLst>
          </p:cNvPr>
          <p:cNvSpPr>
            <a:spLocks noGrp="1"/>
          </p:cNvSpPr>
          <p:nvPr>
            <p:ph type="title"/>
          </p:nvPr>
        </p:nvSpPr>
        <p:spPr/>
        <p:txBody>
          <a:bodyPr/>
          <a:lstStyle/>
          <a:p>
            <a:r>
              <a:rPr lang="en-US" altLang="ja-JP" dirty="0"/>
              <a:t>Windows 10 </a:t>
            </a:r>
            <a:r>
              <a:rPr lang="ja-JP" altLang="en-US" dirty="0"/>
              <a:t>ネイティブは？</a:t>
            </a:r>
            <a:endParaRPr kumimoji="1" lang="ja-JP" altLang="en-US" dirty="0"/>
          </a:p>
        </p:txBody>
      </p:sp>
      <p:sp>
        <p:nvSpPr>
          <p:cNvPr id="9" name="Rectangle 8">
            <a:extLst>
              <a:ext uri="{FF2B5EF4-FFF2-40B4-BE49-F238E27FC236}">
                <a16:creationId xmlns:a16="http://schemas.microsoft.com/office/drawing/2014/main" id="{F243E049-3FDA-49A2-A222-2AB1D52A5035}"/>
              </a:ext>
            </a:extLst>
          </p:cNvPr>
          <p:cNvSpPr/>
          <p:nvPr/>
        </p:nvSpPr>
        <p:spPr bwMode="auto">
          <a:xfrm>
            <a:off x="274639" y="1376870"/>
            <a:ext cx="11802132" cy="91757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938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4EF0E-E25A-4825-8ABC-7CB7D53C96DE}"/>
              </a:ext>
            </a:extLst>
          </p:cNvPr>
          <p:cNvSpPr>
            <a:spLocks noGrp="1"/>
          </p:cNvSpPr>
          <p:nvPr>
            <p:ph type="title"/>
          </p:nvPr>
        </p:nvSpPr>
        <p:spPr/>
        <p:txBody>
          <a:bodyPr/>
          <a:lstStyle/>
          <a:p>
            <a:r>
              <a:rPr lang="en-US" altLang="ja-JP" dirty="0"/>
              <a:t>Windows 10 </a:t>
            </a:r>
            <a:r>
              <a:rPr lang="ja-JP" altLang="en-US" dirty="0"/>
              <a:t>ネイティブは？</a:t>
            </a:r>
            <a:endParaRPr kumimoji="1" lang="ja-JP" altLang="en-US" dirty="0"/>
          </a:p>
        </p:txBody>
      </p:sp>
      <p:sp>
        <p:nvSpPr>
          <p:cNvPr id="9" name="Rectangle 8">
            <a:extLst>
              <a:ext uri="{FF2B5EF4-FFF2-40B4-BE49-F238E27FC236}">
                <a16:creationId xmlns:a16="http://schemas.microsoft.com/office/drawing/2014/main" id="{F243E049-3FDA-49A2-A222-2AB1D52A5035}"/>
              </a:ext>
            </a:extLst>
          </p:cNvPr>
          <p:cNvSpPr/>
          <p:nvPr/>
        </p:nvSpPr>
        <p:spPr bwMode="auto">
          <a:xfrm>
            <a:off x="274639" y="1376870"/>
            <a:ext cx="11802132" cy="91757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7F5FBCDF-FC76-4B59-A620-16FFE41CCC96}"/>
              </a:ext>
            </a:extLst>
          </p:cNvPr>
          <p:cNvSpPr/>
          <p:nvPr/>
        </p:nvSpPr>
        <p:spPr bwMode="auto">
          <a:xfrm>
            <a:off x="8213299" y="2403086"/>
            <a:ext cx="3863472" cy="123220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10 APIs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を</a:t>
            </a:r>
            <a:br>
              <a:rPr kumimoji="1" lang="en-US" altLang="ja-JP" sz="2400" dirty="0">
                <a:gradFill>
                  <a:gsLst>
                    <a:gs pos="0">
                      <a:srgbClr val="FFFFFF"/>
                    </a:gs>
                    <a:gs pos="100000">
                      <a:srgbClr val="FFFFFF"/>
                    </a:gs>
                  </a:gsLst>
                  <a:lin ang="5400000" scaled="0"/>
                </a:gradFill>
                <a:ea typeface="Segoe UI" pitchFamily="34" charset="0"/>
                <a:cs typeface="Segoe UI" pitchFamily="34" charset="0"/>
              </a:rPr>
            </a:br>
            <a:r>
              <a:rPr kumimoji="1" lang="ja-JP" altLang="en-US" sz="2400" dirty="0">
                <a:gradFill>
                  <a:gsLst>
                    <a:gs pos="0">
                      <a:srgbClr val="FFFFFF"/>
                    </a:gs>
                    <a:gs pos="100000">
                      <a:srgbClr val="FFFFFF"/>
                    </a:gs>
                  </a:gsLst>
                  <a:lin ang="5400000" scaled="0"/>
                </a:gradFill>
                <a:ea typeface="Segoe UI" pitchFamily="34" charset="0"/>
                <a:cs typeface="Segoe UI" pitchFamily="34" charset="0"/>
              </a:rPr>
              <a:t>全て使える</a:t>
            </a:r>
          </a:p>
        </p:txBody>
      </p:sp>
      <p:sp>
        <p:nvSpPr>
          <p:cNvPr id="5" name="Rectangle 4">
            <a:extLst>
              <a:ext uri="{FF2B5EF4-FFF2-40B4-BE49-F238E27FC236}">
                <a16:creationId xmlns:a16="http://schemas.microsoft.com/office/drawing/2014/main" id="{D9FBDE1B-0FE9-4C41-A18C-D37ACA694C88}"/>
              </a:ext>
            </a:extLst>
          </p:cNvPr>
          <p:cNvSpPr/>
          <p:nvPr/>
        </p:nvSpPr>
        <p:spPr bwMode="auto">
          <a:xfrm>
            <a:off x="4243969" y="2403087"/>
            <a:ext cx="3863472" cy="123220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ネイティブ</a:t>
            </a:r>
            <a:br>
              <a:rPr kumimoji="1" lang="en-US" altLang="ja-JP" sz="2400" dirty="0">
                <a:gradFill>
                  <a:gsLst>
                    <a:gs pos="0">
                      <a:srgbClr val="FFFFFF"/>
                    </a:gs>
                    <a:gs pos="100000">
                      <a:srgbClr val="FFFFFF"/>
                    </a:gs>
                  </a:gsLst>
                  <a:lin ang="5400000" scaled="0"/>
                </a:gradFill>
                <a:ea typeface="Segoe UI" pitchFamily="34" charset="0"/>
                <a:cs typeface="Segoe UI" pitchFamily="34" charset="0"/>
              </a:rPr>
            </a:br>
            <a:r>
              <a:rPr kumimoji="1" lang="ja-JP" altLang="en-US" sz="2400" dirty="0">
                <a:gradFill>
                  <a:gsLst>
                    <a:gs pos="0">
                      <a:srgbClr val="FFFFFF"/>
                    </a:gs>
                    <a:gs pos="100000">
                      <a:srgbClr val="FFFFFF"/>
                    </a:gs>
                  </a:gsLst>
                  <a:lin ang="5400000" scaled="0"/>
                </a:gradFill>
                <a:ea typeface="Segoe UI" pitchFamily="34" charset="0"/>
                <a:cs typeface="Segoe UI" pitchFamily="34" charset="0"/>
              </a:rPr>
              <a:t>の </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UI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部品を使える</a:t>
            </a:r>
          </a:p>
        </p:txBody>
      </p:sp>
      <p:sp>
        <p:nvSpPr>
          <p:cNvPr id="6" name="Rectangle 5">
            <a:extLst>
              <a:ext uri="{FF2B5EF4-FFF2-40B4-BE49-F238E27FC236}">
                <a16:creationId xmlns:a16="http://schemas.microsoft.com/office/drawing/2014/main" id="{753DA1C5-B9D3-45D5-B18B-01ADD3E45A3F}"/>
              </a:ext>
            </a:extLst>
          </p:cNvPr>
          <p:cNvSpPr/>
          <p:nvPr/>
        </p:nvSpPr>
        <p:spPr bwMode="auto">
          <a:xfrm>
            <a:off x="274639" y="2403086"/>
            <a:ext cx="3863472" cy="123220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で動く</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IoT</a:t>
            </a:r>
            <a:r>
              <a:rPr kumimoji="1" lang="ja-JP" altLang="en-US" sz="24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Surface Hub</a:t>
            </a:r>
            <a:r>
              <a:rPr kumimoji="1" lang="ja-JP" altLang="en-US" sz="24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HoloLens</a:t>
            </a:r>
            <a:r>
              <a:rPr kumimoji="1" lang="ja-JP" altLang="en-US" sz="24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etc...</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Arrow: Down 3">
            <a:extLst>
              <a:ext uri="{FF2B5EF4-FFF2-40B4-BE49-F238E27FC236}">
                <a16:creationId xmlns:a16="http://schemas.microsoft.com/office/drawing/2014/main" id="{ECCB78B8-E5EE-49E5-B665-DB7924D052E6}"/>
              </a:ext>
            </a:extLst>
          </p:cNvPr>
          <p:cNvSpPr/>
          <p:nvPr/>
        </p:nvSpPr>
        <p:spPr bwMode="auto">
          <a:xfrm>
            <a:off x="5190893" y="3824868"/>
            <a:ext cx="1990492" cy="7694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C52A7DD-C487-4903-A6CA-464C21F1B94B}"/>
              </a:ext>
            </a:extLst>
          </p:cNvPr>
          <p:cNvSpPr/>
          <p:nvPr/>
        </p:nvSpPr>
        <p:spPr bwMode="auto">
          <a:xfrm>
            <a:off x="274640" y="4700080"/>
            <a:ext cx="11802132" cy="1745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のフル機能が使える</a:t>
            </a:r>
            <a:endParaRPr kumimoji="1" lang="en-US" altLang="ja-JP" sz="32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デスクトップアプリが作れる</a:t>
            </a:r>
          </a:p>
        </p:txBody>
      </p:sp>
    </p:spTree>
    <p:extLst>
      <p:ext uri="{BB962C8B-B14F-4D97-AF65-F5344CB8AC3E}">
        <p14:creationId xmlns:p14="http://schemas.microsoft.com/office/powerpoint/2010/main" val="377930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7AC9-0718-4FC5-A56C-3E7C684F677F}"/>
              </a:ext>
            </a:extLst>
          </p:cNvPr>
          <p:cNvSpPr>
            <a:spLocks noGrp="1"/>
          </p:cNvSpPr>
          <p:nvPr>
            <p:ph type="title"/>
          </p:nvPr>
        </p:nvSpPr>
        <p:spPr/>
        <p:txBody>
          <a:bodyPr/>
          <a:lstStyle/>
          <a:p>
            <a:r>
              <a:rPr kumimoji="1" lang="en-US" altLang="ja-JP" dirty="0"/>
              <a:t>UWP </a:t>
            </a:r>
            <a:r>
              <a:rPr kumimoji="1" lang="ja-JP" altLang="en-US" dirty="0"/>
              <a:t>が使えないと言われる代表シーン</a:t>
            </a:r>
          </a:p>
        </p:txBody>
      </p:sp>
      <p:sp>
        <p:nvSpPr>
          <p:cNvPr id="3" name="Rectangle 2">
            <a:extLst>
              <a:ext uri="{FF2B5EF4-FFF2-40B4-BE49-F238E27FC236}">
                <a16:creationId xmlns:a16="http://schemas.microsoft.com/office/drawing/2014/main" id="{1265A747-A04A-459F-9858-FDBEAACAFA96}"/>
              </a:ext>
            </a:extLst>
          </p:cNvPr>
          <p:cNvSpPr/>
          <p:nvPr/>
        </p:nvSpPr>
        <p:spPr bwMode="auto">
          <a:xfrm>
            <a:off x="274639" y="1271239"/>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サービスが作れない</a:t>
            </a:r>
          </a:p>
        </p:txBody>
      </p:sp>
      <p:sp>
        <p:nvSpPr>
          <p:cNvPr id="4" name="Rectangle 3">
            <a:extLst>
              <a:ext uri="{FF2B5EF4-FFF2-40B4-BE49-F238E27FC236}">
                <a16:creationId xmlns:a16="http://schemas.microsoft.com/office/drawing/2014/main" id="{264EA8F5-BF05-4FE0-B760-F09B82C0AF08}"/>
              </a:ext>
            </a:extLst>
          </p:cNvPr>
          <p:cNvSpPr/>
          <p:nvPr/>
        </p:nvSpPr>
        <p:spPr bwMode="auto">
          <a:xfrm>
            <a:off x="6928200" y="1271239"/>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バックグラウンドタスクで</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代用可能か確認</a:t>
            </a:r>
          </a:p>
        </p:txBody>
      </p:sp>
      <p:sp>
        <p:nvSpPr>
          <p:cNvPr id="5" name="Arrow: Right 4">
            <a:extLst>
              <a:ext uri="{FF2B5EF4-FFF2-40B4-BE49-F238E27FC236}">
                <a16:creationId xmlns:a16="http://schemas.microsoft.com/office/drawing/2014/main" id="{903DBA63-70F5-4ED1-A9AF-62CC2F583984}"/>
              </a:ext>
            </a:extLst>
          </p:cNvPr>
          <p:cNvSpPr/>
          <p:nvPr/>
        </p:nvSpPr>
        <p:spPr bwMode="auto">
          <a:xfrm>
            <a:off x="5764756" y="1449813"/>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82E7DB9-25DC-40FA-9A48-C599C41C8C71}"/>
              </a:ext>
            </a:extLst>
          </p:cNvPr>
          <p:cNvSpPr/>
          <p:nvPr/>
        </p:nvSpPr>
        <p:spPr bwMode="auto">
          <a:xfrm>
            <a:off x="274639" y="237211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ユーザーが閉じようとしても</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閉じれないアプリが作りたい</a:t>
            </a:r>
          </a:p>
        </p:txBody>
      </p:sp>
      <p:sp>
        <p:nvSpPr>
          <p:cNvPr id="7" name="Rectangle 6">
            <a:extLst>
              <a:ext uri="{FF2B5EF4-FFF2-40B4-BE49-F238E27FC236}">
                <a16:creationId xmlns:a16="http://schemas.microsoft.com/office/drawing/2014/main" id="{5B5ADEE0-90A2-4E29-A6BD-276CC906D8D0}"/>
              </a:ext>
            </a:extLst>
          </p:cNvPr>
          <p:cNvSpPr/>
          <p:nvPr/>
        </p:nvSpPr>
        <p:spPr bwMode="auto">
          <a:xfrm>
            <a:off x="6928200" y="237211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終わっても再開できる手段を提供</a:t>
            </a:r>
          </a:p>
        </p:txBody>
      </p:sp>
      <p:sp>
        <p:nvSpPr>
          <p:cNvPr id="8" name="Arrow: Right 7">
            <a:extLst>
              <a:ext uri="{FF2B5EF4-FFF2-40B4-BE49-F238E27FC236}">
                <a16:creationId xmlns:a16="http://schemas.microsoft.com/office/drawing/2014/main" id="{1652565C-A4CF-48D4-BC51-44BFEE027E48}"/>
              </a:ext>
            </a:extLst>
          </p:cNvPr>
          <p:cNvSpPr/>
          <p:nvPr/>
        </p:nvSpPr>
        <p:spPr bwMode="auto">
          <a:xfrm>
            <a:off x="5764756" y="255068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1A3B6DA-F931-4B4F-AD1B-7B8B76CD0777}"/>
              </a:ext>
            </a:extLst>
          </p:cNvPr>
          <p:cNvSpPr/>
          <p:nvPr/>
        </p:nvSpPr>
        <p:spPr bwMode="auto">
          <a:xfrm>
            <a:off x="274639" y="349726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err="1">
                <a:gradFill>
                  <a:gsLst>
                    <a:gs pos="0">
                      <a:srgbClr val="FFFFFF"/>
                    </a:gs>
                    <a:gs pos="100000">
                      <a:srgbClr val="FFFFFF"/>
                    </a:gs>
                  </a:gsLst>
                  <a:lin ang="5400000" scaled="0"/>
                </a:gradFill>
                <a:ea typeface="Segoe UI" pitchFamily="34" charset="0"/>
                <a:cs typeface="Segoe UI" pitchFamily="34" charset="0"/>
              </a:rPr>
              <a:t>ClickOnce</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みたいに</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自動更新に対応したい</a:t>
            </a:r>
          </a:p>
        </p:txBody>
      </p:sp>
      <p:sp>
        <p:nvSpPr>
          <p:cNvPr id="10" name="Rectangle 9">
            <a:extLst>
              <a:ext uri="{FF2B5EF4-FFF2-40B4-BE49-F238E27FC236}">
                <a16:creationId xmlns:a16="http://schemas.microsoft.com/office/drawing/2014/main" id="{F87CC20D-7ACE-45F7-8AC9-6170480CDEE3}"/>
              </a:ext>
            </a:extLst>
          </p:cNvPr>
          <p:cNvSpPr/>
          <p:nvPr/>
        </p:nvSpPr>
        <p:spPr bwMode="auto">
          <a:xfrm>
            <a:off x="6928200" y="349726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Fall Creators Update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から簡易的に</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出来ます</a:t>
            </a:r>
          </a:p>
        </p:txBody>
      </p:sp>
      <p:sp>
        <p:nvSpPr>
          <p:cNvPr id="11" name="Arrow: Right 10">
            <a:extLst>
              <a:ext uri="{FF2B5EF4-FFF2-40B4-BE49-F238E27FC236}">
                <a16:creationId xmlns:a16="http://schemas.microsoft.com/office/drawing/2014/main" id="{190656CD-C08B-4235-90B9-8D9DEB01F9C6}"/>
              </a:ext>
            </a:extLst>
          </p:cNvPr>
          <p:cNvSpPr/>
          <p:nvPr/>
        </p:nvSpPr>
        <p:spPr bwMode="auto">
          <a:xfrm>
            <a:off x="5764756" y="367583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27B2433-7A27-4347-8830-8F500A0B2829}"/>
              </a:ext>
            </a:extLst>
          </p:cNvPr>
          <p:cNvSpPr/>
          <p:nvPr/>
        </p:nvSpPr>
        <p:spPr bwMode="auto">
          <a:xfrm>
            <a:off x="274639" y="462241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Win32 API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じゃないと</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出来ないことがしたい</a:t>
            </a:r>
          </a:p>
        </p:txBody>
      </p:sp>
      <p:sp>
        <p:nvSpPr>
          <p:cNvPr id="13" name="Rectangle 12">
            <a:extLst>
              <a:ext uri="{FF2B5EF4-FFF2-40B4-BE49-F238E27FC236}">
                <a16:creationId xmlns:a16="http://schemas.microsoft.com/office/drawing/2014/main" id="{7EB0D53A-1BEA-4AC9-AA86-3D8F54FD7714}"/>
              </a:ext>
            </a:extLst>
          </p:cNvPr>
          <p:cNvSpPr/>
          <p:nvPr/>
        </p:nvSpPr>
        <p:spPr bwMode="auto">
          <a:xfrm>
            <a:off x="6928200" y="462241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Desktop Bridge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を使えば</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出来なくもない</a:t>
            </a:r>
          </a:p>
        </p:txBody>
      </p:sp>
      <p:sp>
        <p:nvSpPr>
          <p:cNvPr id="14" name="Arrow: Right 13">
            <a:extLst>
              <a:ext uri="{FF2B5EF4-FFF2-40B4-BE49-F238E27FC236}">
                <a16:creationId xmlns:a16="http://schemas.microsoft.com/office/drawing/2014/main" id="{3DDEF970-C1D3-4ADB-9875-1479EFD801F6}"/>
              </a:ext>
            </a:extLst>
          </p:cNvPr>
          <p:cNvSpPr/>
          <p:nvPr/>
        </p:nvSpPr>
        <p:spPr bwMode="auto">
          <a:xfrm>
            <a:off x="5764756" y="480098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815AB30B-0DA9-4900-BF19-0EA9EE3E05B9}"/>
              </a:ext>
            </a:extLst>
          </p:cNvPr>
          <p:cNvSpPr/>
          <p:nvPr/>
        </p:nvSpPr>
        <p:spPr bwMode="auto">
          <a:xfrm>
            <a:off x="274639" y="574756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DataGrid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が使いたい</a:t>
            </a:r>
          </a:p>
        </p:txBody>
      </p:sp>
      <p:sp>
        <p:nvSpPr>
          <p:cNvPr id="16" name="Rectangle 15">
            <a:extLst>
              <a:ext uri="{FF2B5EF4-FFF2-40B4-BE49-F238E27FC236}">
                <a16:creationId xmlns:a16="http://schemas.microsoft.com/office/drawing/2014/main" id="{E78C414E-18E9-49C5-91C6-0A65D18ABF0F}"/>
              </a:ext>
            </a:extLst>
          </p:cNvPr>
          <p:cNvSpPr/>
          <p:nvPr/>
        </p:nvSpPr>
        <p:spPr bwMode="auto">
          <a:xfrm>
            <a:off x="6928200" y="574756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ゴメンナサイ</a:t>
            </a:r>
          </a:p>
        </p:txBody>
      </p:sp>
      <p:sp>
        <p:nvSpPr>
          <p:cNvPr id="17" name="Arrow: Right 16">
            <a:extLst>
              <a:ext uri="{FF2B5EF4-FFF2-40B4-BE49-F238E27FC236}">
                <a16:creationId xmlns:a16="http://schemas.microsoft.com/office/drawing/2014/main" id="{BFD37051-9C0E-4D48-9616-53E0DFCE068B}"/>
              </a:ext>
            </a:extLst>
          </p:cNvPr>
          <p:cNvSpPr/>
          <p:nvPr/>
        </p:nvSpPr>
        <p:spPr bwMode="auto">
          <a:xfrm>
            <a:off x="5764756" y="592613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75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E1EA9-A731-46CF-BE46-69BE05BFB4F7}"/>
              </a:ext>
            </a:extLst>
          </p:cNvPr>
          <p:cNvSpPr>
            <a:spLocks noGrp="1"/>
          </p:cNvSpPr>
          <p:nvPr>
            <p:ph type="title"/>
          </p:nvPr>
        </p:nvSpPr>
        <p:spPr/>
        <p:txBody>
          <a:bodyPr/>
          <a:lstStyle/>
          <a:p>
            <a:r>
              <a:rPr lang="ja-JP" altLang="en-US" dirty="0"/>
              <a:t>配布方法</a:t>
            </a:r>
            <a:endParaRPr kumimoji="1" lang="ja-JP" altLang="en-US" dirty="0"/>
          </a:p>
        </p:txBody>
      </p:sp>
      <p:pic>
        <p:nvPicPr>
          <p:cNvPr id="4" name="Picture 3" descr="A cat sitting in front of a building&#10;&#10;Description generated with high confidence">
            <a:extLst>
              <a:ext uri="{FF2B5EF4-FFF2-40B4-BE49-F238E27FC236}">
                <a16:creationId xmlns:a16="http://schemas.microsoft.com/office/drawing/2014/main" id="{6519B842-E454-46EA-B1F1-83942AB7FDE3}"/>
              </a:ext>
            </a:extLst>
          </p:cNvPr>
          <p:cNvPicPr>
            <a:picLocks noChangeAspect="1"/>
          </p:cNvPicPr>
          <p:nvPr/>
        </p:nvPicPr>
        <p:blipFill>
          <a:blip r:embed="rId2"/>
          <a:stretch>
            <a:fillRect/>
          </a:stretch>
        </p:blipFill>
        <p:spPr>
          <a:xfrm>
            <a:off x="2221241" y="1363261"/>
            <a:ext cx="7993992" cy="5335990"/>
          </a:xfrm>
          <a:prstGeom prst="rect">
            <a:avLst/>
          </a:prstGeom>
        </p:spPr>
      </p:pic>
      <p:sp>
        <p:nvSpPr>
          <p:cNvPr id="5" name="Rectangle 4">
            <a:extLst>
              <a:ext uri="{FF2B5EF4-FFF2-40B4-BE49-F238E27FC236}">
                <a16:creationId xmlns:a16="http://schemas.microsoft.com/office/drawing/2014/main" id="{9A67DEFB-FB1E-4780-8293-6387654D3BD8}"/>
              </a:ext>
            </a:extLst>
          </p:cNvPr>
          <p:cNvSpPr/>
          <p:nvPr/>
        </p:nvSpPr>
        <p:spPr bwMode="auto">
          <a:xfrm>
            <a:off x="0" y="2749835"/>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野良配布がデフォルトで出来ない</a:t>
            </a:r>
          </a:p>
        </p:txBody>
      </p:sp>
    </p:spTree>
    <p:extLst>
      <p:ext uri="{BB962C8B-B14F-4D97-AF65-F5344CB8AC3E}">
        <p14:creationId xmlns:p14="http://schemas.microsoft.com/office/powerpoint/2010/main" val="27736554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7BDC-B39E-4D51-B908-A00C7A45EE6F}"/>
              </a:ext>
            </a:extLst>
          </p:cNvPr>
          <p:cNvSpPr>
            <a:spLocks noGrp="1"/>
          </p:cNvSpPr>
          <p:nvPr>
            <p:ph type="title"/>
          </p:nvPr>
        </p:nvSpPr>
        <p:spPr/>
        <p:txBody>
          <a:bodyPr/>
          <a:lstStyle/>
          <a:p>
            <a:r>
              <a:rPr lang="ja-JP" altLang="en-US" dirty="0"/>
              <a:t>配布方法</a:t>
            </a:r>
            <a:endParaRPr kumimoji="1" lang="ja-JP" altLang="en-US" dirty="0"/>
          </a:p>
        </p:txBody>
      </p:sp>
      <p:pic>
        <p:nvPicPr>
          <p:cNvPr id="3" name="Picture 2">
            <a:extLst>
              <a:ext uri="{FF2B5EF4-FFF2-40B4-BE49-F238E27FC236}">
                <a16:creationId xmlns:a16="http://schemas.microsoft.com/office/drawing/2014/main" id="{FFBB28C0-14C5-4363-90F4-5595E10FFA6E}"/>
              </a:ext>
            </a:extLst>
          </p:cNvPr>
          <p:cNvPicPr>
            <a:picLocks noChangeAspect="1"/>
          </p:cNvPicPr>
          <p:nvPr/>
        </p:nvPicPr>
        <p:blipFill>
          <a:blip r:embed="rId2"/>
          <a:stretch>
            <a:fillRect/>
          </a:stretch>
        </p:blipFill>
        <p:spPr>
          <a:xfrm>
            <a:off x="274639" y="2024108"/>
            <a:ext cx="5861118" cy="4658419"/>
          </a:xfrm>
          <a:prstGeom prst="rect">
            <a:avLst/>
          </a:prstGeom>
        </p:spPr>
      </p:pic>
      <p:sp>
        <p:nvSpPr>
          <p:cNvPr id="4" name="TextBox 3">
            <a:extLst>
              <a:ext uri="{FF2B5EF4-FFF2-40B4-BE49-F238E27FC236}">
                <a16:creationId xmlns:a16="http://schemas.microsoft.com/office/drawing/2014/main" id="{147813FF-31B3-46ED-A0C8-22B86118CF50}"/>
              </a:ext>
            </a:extLst>
          </p:cNvPr>
          <p:cNvSpPr txBox="1"/>
          <p:nvPr/>
        </p:nvSpPr>
        <p:spPr>
          <a:xfrm>
            <a:off x="274639" y="1283037"/>
            <a:ext cx="6027612" cy="849463"/>
          </a:xfrm>
          <a:prstGeom prst="rect">
            <a:avLst/>
          </a:prstGeom>
          <a:noFill/>
        </p:spPr>
        <p:txBody>
          <a:bodyPr wrap="none" lIns="182880" tIns="146304" rIns="182880" bIns="146304" rtlCol="0">
            <a:spAutoFit/>
          </a:bodyPr>
          <a:lstStyle/>
          <a:p>
            <a:pPr>
              <a:lnSpc>
                <a:spcPct val="90000"/>
              </a:lnSpc>
              <a:spcAft>
                <a:spcPts val="600"/>
              </a:spcAft>
            </a:pPr>
            <a:r>
              <a:rPr kumimoji="1" lang="en-US" altLang="ja-JP" sz="4000" dirty="0">
                <a:gradFill>
                  <a:gsLst>
                    <a:gs pos="2917">
                      <a:schemeClr val="tx1"/>
                    </a:gs>
                    <a:gs pos="30000">
                      <a:schemeClr val="tx1"/>
                    </a:gs>
                  </a:gsLst>
                  <a:lin ang="5400000" scaled="0"/>
                </a:gradFill>
              </a:rPr>
              <a:t>Microsoft </a:t>
            </a:r>
            <a:r>
              <a:rPr kumimoji="1" lang="ja-JP" altLang="en-US" sz="4000" dirty="0">
                <a:gradFill>
                  <a:gsLst>
                    <a:gs pos="2917">
                      <a:schemeClr val="tx1"/>
                    </a:gs>
                    <a:gs pos="30000">
                      <a:schemeClr val="tx1"/>
                    </a:gs>
                  </a:gsLst>
                  <a:lin ang="5400000" scaled="0"/>
                </a:gradFill>
              </a:rPr>
              <a:t>ストアからの配布</a:t>
            </a:r>
          </a:p>
        </p:txBody>
      </p:sp>
      <p:sp>
        <p:nvSpPr>
          <p:cNvPr id="7" name="TextBox 6">
            <a:extLst>
              <a:ext uri="{FF2B5EF4-FFF2-40B4-BE49-F238E27FC236}">
                <a16:creationId xmlns:a16="http://schemas.microsoft.com/office/drawing/2014/main" id="{B77032DB-D68F-4322-A789-5CDB0EB93445}"/>
              </a:ext>
            </a:extLst>
          </p:cNvPr>
          <p:cNvSpPr txBox="1"/>
          <p:nvPr/>
        </p:nvSpPr>
        <p:spPr>
          <a:xfrm>
            <a:off x="6218237" y="2024108"/>
            <a:ext cx="6027612" cy="300697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開発者的にはめんどくさい</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開発者登録が必要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マイクロソフトによる審査が必要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kumimoji="1" lang="ja-JP" altLang="en-US" sz="2400" dirty="0">
                <a:gradFill>
                  <a:gsLst>
                    <a:gs pos="2917">
                      <a:schemeClr val="tx1"/>
                    </a:gs>
                    <a:gs pos="30000">
                      <a:schemeClr val="tx1"/>
                    </a:gs>
                  </a:gsLst>
                  <a:lin ang="5400000" scaled="0"/>
                </a:gradFill>
              </a:rPr>
              <a:t>ユーザーのメリット</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安全性がある程度保証されたアプリを入手可能</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238231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1168-4D7A-454E-B9A6-CD4F251B1A36}"/>
              </a:ext>
            </a:extLst>
          </p:cNvPr>
          <p:cNvSpPr>
            <a:spLocks noGrp="1"/>
          </p:cNvSpPr>
          <p:nvPr>
            <p:ph type="title"/>
          </p:nvPr>
        </p:nvSpPr>
        <p:spPr/>
        <p:txBody>
          <a:bodyPr/>
          <a:lstStyle/>
          <a:p>
            <a:r>
              <a:rPr kumimoji="1" lang="ja-JP" altLang="en-US" dirty="0"/>
              <a:t>ビジネスストアからの配布</a:t>
            </a:r>
          </a:p>
        </p:txBody>
      </p:sp>
      <p:sp>
        <p:nvSpPr>
          <p:cNvPr id="7" name="テキスト プレースホルダー 6">
            <a:extLst>
              <a:ext uri="{FF2B5EF4-FFF2-40B4-BE49-F238E27FC236}">
                <a16:creationId xmlns:a16="http://schemas.microsoft.com/office/drawing/2014/main" id="{53AF8F64-7C9F-4A5D-92DF-311191649E2D}"/>
              </a:ext>
            </a:extLst>
          </p:cNvPr>
          <p:cNvSpPr>
            <a:spLocks noGrp="1"/>
          </p:cNvSpPr>
          <p:nvPr>
            <p:ph type="body" sz="quarter" idx="10"/>
          </p:nvPr>
        </p:nvSpPr>
        <p:spPr>
          <a:xfrm>
            <a:off x="274638" y="1212850"/>
            <a:ext cx="11887200" cy="800219"/>
          </a:xfrm>
        </p:spPr>
        <p:txBody>
          <a:bodyPr/>
          <a:lstStyle/>
          <a:p>
            <a:r>
              <a:rPr kumimoji="1" lang="en-US" altLang="ja-JP" dirty="0"/>
              <a:t>Azure AD </a:t>
            </a:r>
            <a:r>
              <a:rPr kumimoji="1" lang="ja-JP" altLang="en-US" dirty="0"/>
              <a:t>があればプライベートストアが利用可能です</a:t>
            </a:r>
          </a:p>
        </p:txBody>
      </p:sp>
      <p:pic>
        <p:nvPicPr>
          <p:cNvPr id="3" name="図 2">
            <a:extLst>
              <a:ext uri="{FF2B5EF4-FFF2-40B4-BE49-F238E27FC236}">
                <a16:creationId xmlns:a16="http://schemas.microsoft.com/office/drawing/2014/main" id="{EA2252E6-1FBF-401E-ABF5-9A862DEE275E}"/>
              </a:ext>
            </a:extLst>
          </p:cNvPr>
          <p:cNvPicPr>
            <a:picLocks noChangeAspect="1"/>
          </p:cNvPicPr>
          <p:nvPr/>
        </p:nvPicPr>
        <p:blipFill rotWithShape="1">
          <a:blip r:embed="rId2"/>
          <a:srcRect r="22312"/>
          <a:stretch/>
        </p:blipFill>
        <p:spPr>
          <a:xfrm>
            <a:off x="274638" y="2066843"/>
            <a:ext cx="5557450" cy="4007779"/>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B5E63671-4121-4022-BA90-8E6ABF212420}"/>
              </a:ext>
            </a:extLst>
          </p:cNvPr>
          <p:cNvSpPr/>
          <p:nvPr/>
        </p:nvSpPr>
        <p:spPr bwMode="auto">
          <a:xfrm>
            <a:off x="2477429" y="5719254"/>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正方形/長方形 3">
            <a:extLst>
              <a:ext uri="{FF2B5EF4-FFF2-40B4-BE49-F238E27FC236}">
                <a16:creationId xmlns:a16="http://schemas.microsoft.com/office/drawing/2014/main" id="{6042A310-5D62-45DF-8F59-C240189FEABC}"/>
              </a:ext>
            </a:extLst>
          </p:cNvPr>
          <p:cNvSpPr/>
          <p:nvPr/>
        </p:nvSpPr>
        <p:spPr bwMode="auto">
          <a:xfrm>
            <a:off x="2603810" y="4407127"/>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正方形/長方形 8">
            <a:extLst>
              <a:ext uri="{FF2B5EF4-FFF2-40B4-BE49-F238E27FC236}">
                <a16:creationId xmlns:a16="http://schemas.microsoft.com/office/drawing/2014/main" id="{0B0E5C6D-4B30-4CA7-B666-04DDC39A7E62}"/>
              </a:ext>
            </a:extLst>
          </p:cNvPr>
          <p:cNvSpPr/>
          <p:nvPr/>
        </p:nvSpPr>
        <p:spPr>
          <a:xfrm>
            <a:off x="55755" y="6514585"/>
            <a:ext cx="7961972" cy="369332"/>
          </a:xfrm>
          <a:prstGeom prst="rect">
            <a:avLst/>
          </a:prstGeom>
        </p:spPr>
        <p:txBody>
          <a:bodyPr wrap="square">
            <a:spAutoFit/>
          </a:bodyPr>
          <a:lstStyle/>
          <a:p>
            <a:r>
              <a:rPr lang="ja-JP" altLang="en-US" dirty="0"/>
              <a:t>参考：https://technet.microsoft.com/ja-jp/windows/store-for-business.aspx</a:t>
            </a:r>
          </a:p>
        </p:txBody>
      </p:sp>
      <p:sp>
        <p:nvSpPr>
          <p:cNvPr id="13" name="TextBox 6">
            <a:extLst>
              <a:ext uri="{FF2B5EF4-FFF2-40B4-BE49-F238E27FC236}">
                <a16:creationId xmlns:a16="http://schemas.microsoft.com/office/drawing/2014/main" id="{BCD40B49-89C2-4CED-98B6-3B9DE9799C32}"/>
              </a:ext>
            </a:extLst>
          </p:cNvPr>
          <p:cNvSpPr txBox="1"/>
          <p:nvPr/>
        </p:nvSpPr>
        <p:spPr>
          <a:xfrm>
            <a:off x="6218237" y="2024108"/>
            <a:ext cx="6027612" cy="17789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アプリ提出時に特定企業向けに提出可能</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価格と使用可能状況で「基幹業務（</a:t>
            </a:r>
            <a:r>
              <a:rPr kumimoji="1" lang="en-US" altLang="ja-JP" sz="2400" dirty="0">
                <a:gradFill>
                  <a:gsLst>
                    <a:gs pos="2917">
                      <a:schemeClr val="tx1"/>
                    </a:gs>
                    <a:gs pos="30000">
                      <a:schemeClr val="tx1"/>
                    </a:gs>
                  </a:gsLst>
                  <a:lin ang="5400000" scaled="0"/>
                </a:gradFill>
              </a:rPr>
              <a:t>LOB</a:t>
            </a:r>
            <a:r>
              <a:rPr kumimoji="1" lang="ja-JP" altLang="en-US" sz="2400" dirty="0">
                <a:gradFill>
                  <a:gsLst>
                    <a:gs pos="2917">
                      <a:schemeClr val="tx1"/>
                    </a:gs>
                    <a:gs pos="30000">
                      <a:schemeClr val="tx1"/>
                    </a:gs>
                  </a:gsLst>
                  <a:lin ang="5400000" scaled="0"/>
                </a:gradFill>
              </a:rPr>
              <a:t>）配布」を選択</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配布対象先企業をチェック</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84961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F56C33DB-D0B2-4D76-A244-EEE3A2C48DE8}"/>
              </a:ext>
            </a:extLst>
          </p:cNvPr>
          <p:cNvSpPr>
            <a:spLocks noGrp="1"/>
          </p:cNvSpPr>
          <p:nvPr>
            <p:ph type="body" sz="quarter" idx="10"/>
          </p:nvPr>
        </p:nvSpPr>
        <p:spPr>
          <a:xfrm>
            <a:off x="274638" y="1212850"/>
            <a:ext cx="11887200" cy="1415772"/>
          </a:xfrm>
        </p:spPr>
        <p:txBody>
          <a:bodyPr/>
          <a:lstStyle/>
          <a:p>
            <a:pPr marL="0" indent="0">
              <a:buNone/>
            </a:pPr>
            <a:r>
              <a:rPr lang="en-US" altLang="ja-JP" dirty="0"/>
              <a:t>Windows </a:t>
            </a:r>
            <a:r>
              <a:rPr lang="ja-JP" altLang="en-US" dirty="0"/>
              <a:t>の設定で有効化されていれば信頼された証明書で署名されているアプリはインストール可能</a:t>
            </a:r>
            <a:endParaRPr kumimoji="1" lang="ja-JP" altLang="en-US" dirty="0"/>
          </a:p>
        </p:txBody>
      </p:sp>
      <p:sp>
        <p:nvSpPr>
          <p:cNvPr id="2" name="Title 1">
            <a:extLst>
              <a:ext uri="{FF2B5EF4-FFF2-40B4-BE49-F238E27FC236}">
                <a16:creationId xmlns:a16="http://schemas.microsoft.com/office/drawing/2014/main" id="{27FC5F0C-45ED-4A8B-98D7-EE4CA167960E}"/>
              </a:ext>
            </a:extLst>
          </p:cNvPr>
          <p:cNvSpPr>
            <a:spLocks noGrp="1"/>
          </p:cNvSpPr>
          <p:nvPr>
            <p:ph type="title"/>
          </p:nvPr>
        </p:nvSpPr>
        <p:spPr/>
        <p:txBody>
          <a:bodyPr/>
          <a:lstStyle/>
          <a:p>
            <a:r>
              <a:rPr kumimoji="1" lang="ja-JP" altLang="en-US" dirty="0"/>
              <a:t>サイドローディング</a:t>
            </a:r>
          </a:p>
        </p:txBody>
      </p:sp>
      <p:pic>
        <p:nvPicPr>
          <p:cNvPr id="4" name="図 3">
            <a:extLst>
              <a:ext uri="{FF2B5EF4-FFF2-40B4-BE49-F238E27FC236}">
                <a16:creationId xmlns:a16="http://schemas.microsoft.com/office/drawing/2014/main" id="{63151124-6537-40CB-89C8-76D5460E5DCE}"/>
              </a:ext>
            </a:extLst>
          </p:cNvPr>
          <p:cNvPicPr>
            <a:picLocks noChangeAspect="1"/>
          </p:cNvPicPr>
          <p:nvPr/>
        </p:nvPicPr>
        <p:blipFill>
          <a:blip r:embed="rId2"/>
          <a:stretch>
            <a:fillRect/>
          </a:stretch>
        </p:blipFill>
        <p:spPr>
          <a:xfrm>
            <a:off x="272273" y="2576771"/>
            <a:ext cx="6251190" cy="4165704"/>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562D903E-F283-49B0-B669-7B96F9E9ADA4}"/>
              </a:ext>
            </a:extLst>
          </p:cNvPr>
          <p:cNvSpPr/>
          <p:nvPr/>
        </p:nvSpPr>
        <p:spPr bwMode="auto">
          <a:xfrm>
            <a:off x="2927195" y="5084956"/>
            <a:ext cx="3417849" cy="613317"/>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56815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0001867-A9B9-4F9D-8DD7-29505B9852DB}"/>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Fall Creators Update </a:t>
            </a:r>
            <a:r>
              <a:rPr kumimoji="1" lang="ja-JP" altLang="en-US" dirty="0"/>
              <a:t>で </a:t>
            </a:r>
            <a:r>
              <a:rPr kumimoji="1" lang="en-US" altLang="ja-JP" dirty="0"/>
              <a:t>Web </a:t>
            </a:r>
            <a:r>
              <a:rPr kumimoji="1" lang="ja-JP" altLang="en-US" dirty="0"/>
              <a:t>からのインストールに対応</a:t>
            </a:r>
          </a:p>
        </p:txBody>
      </p:sp>
      <p:sp>
        <p:nvSpPr>
          <p:cNvPr id="3" name="タイトル 2">
            <a:extLst>
              <a:ext uri="{FF2B5EF4-FFF2-40B4-BE49-F238E27FC236}">
                <a16:creationId xmlns:a16="http://schemas.microsoft.com/office/drawing/2014/main" id="{51F02E77-4F6D-4765-A95C-FCCAB28897AE}"/>
              </a:ext>
            </a:extLst>
          </p:cNvPr>
          <p:cNvSpPr>
            <a:spLocks noGrp="1"/>
          </p:cNvSpPr>
          <p:nvPr>
            <p:ph type="title"/>
          </p:nvPr>
        </p:nvSpPr>
        <p:spPr/>
        <p:txBody>
          <a:bodyPr/>
          <a:lstStyle/>
          <a:p>
            <a:r>
              <a:rPr kumimoji="1" lang="ja-JP" altLang="en-US" dirty="0"/>
              <a:t>サイドローディング</a:t>
            </a:r>
          </a:p>
        </p:txBody>
      </p:sp>
      <p:grpSp>
        <p:nvGrpSpPr>
          <p:cNvPr id="13" name="グループ化 12">
            <a:extLst>
              <a:ext uri="{FF2B5EF4-FFF2-40B4-BE49-F238E27FC236}">
                <a16:creationId xmlns:a16="http://schemas.microsoft.com/office/drawing/2014/main" id="{756AEFAE-2253-42AC-AC4B-24DCF8D1F6C6}"/>
              </a:ext>
            </a:extLst>
          </p:cNvPr>
          <p:cNvGrpSpPr/>
          <p:nvPr/>
        </p:nvGrpSpPr>
        <p:grpSpPr>
          <a:xfrm>
            <a:off x="779230" y="2013069"/>
            <a:ext cx="10878015" cy="4045387"/>
            <a:chOff x="0" y="2013069"/>
            <a:chExt cx="10878015" cy="4045387"/>
          </a:xfrm>
        </p:grpSpPr>
        <p:sp>
          <p:nvSpPr>
            <p:cNvPr id="5" name="テキスト ボックス 4">
              <a:extLst>
                <a:ext uri="{FF2B5EF4-FFF2-40B4-BE49-F238E27FC236}">
                  <a16:creationId xmlns:a16="http://schemas.microsoft.com/office/drawing/2014/main" id="{6934C6C3-AFF4-4EF2-8BF4-362140D183A1}"/>
                </a:ext>
              </a:extLst>
            </p:cNvPr>
            <p:cNvSpPr txBox="1"/>
            <p:nvPr/>
          </p:nvSpPr>
          <p:spPr>
            <a:xfrm>
              <a:off x="0" y="4765794"/>
              <a:ext cx="3445727" cy="1292662"/>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インストールする</a:t>
              </a:r>
              <a:br>
                <a:rPr kumimoji="1" lang="en-US" altLang="ja-JP" sz="2400" dirty="0">
                  <a:gradFill>
                    <a:gsLst>
                      <a:gs pos="2917">
                        <a:schemeClr val="tx1"/>
                      </a:gs>
                      <a:gs pos="30000">
                        <a:schemeClr val="tx1"/>
                      </a:gs>
                    </a:gsLst>
                    <a:lin ang="5400000" scaled="0"/>
                  </a:gradFill>
                </a:rPr>
              </a:br>
              <a:r>
                <a:rPr kumimoji="1" lang="ja-JP" altLang="en-US" sz="2400" dirty="0">
                  <a:gradFill>
                    <a:gsLst>
                      <a:gs pos="2917">
                        <a:schemeClr val="tx1"/>
                      </a:gs>
                      <a:gs pos="30000">
                        <a:schemeClr val="tx1"/>
                      </a:gs>
                    </a:gsLst>
                    <a:lin ang="5400000" scaled="0"/>
                  </a:gradFill>
                </a:rPr>
                <a:t>パッケージなどを定義した</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XML </a:t>
              </a:r>
              <a:r>
                <a:rPr kumimoji="1" lang="ja-JP" altLang="en-US" sz="2400" dirty="0">
                  <a:gradFill>
                    <a:gsLst>
                      <a:gs pos="2917">
                        <a:schemeClr val="tx1"/>
                      </a:gs>
                      <a:gs pos="30000">
                        <a:schemeClr val="tx1"/>
                      </a:gs>
                    </a:gsLst>
                    <a:lin ang="5400000" scaled="0"/>
                  </a:gradFill>
                </a:rPr>
                <a:t>ファイル</a:t>
              </a:r>
            </a:p>
          </p:txBody>
        </p:sp>
        <p:grpSp>
          <p:nvGrpSpPr>
            <p:cNvPr id="12" name="グループ化 11">
              <a:extLst>
                <a:ext uri="{FF2B5EF4-FFF2-40B4-BE49-F238E27FC236}">
                  <a16:creationId xmlns:a16="http://schemas.microsoft.com/office/drawing/2014/main" id="{7D5FBD0C-42BD-4F5B-9008-36DCB400EBA7}"/>
                </a:ext>
              </a:extLst>
            </p:cNvPr>
            <p:cNvGrpSpPr/>
            <p:nvPr/>
          </p:nvGrpSpPr>
          <p:grpSpPr>
            <a:xfrm>
              <a:off x="370313" y="2013069"/>
              <a:ext cx="10507702" cy="3768606"/>
              <a:chOff x="370313" y="2013069"/>
              <a:chExt cx="10507702" cy="3768606"/>
            </a:xfrm>
          </p:grpSpPr>
          <p:pic>
            <p:nvPicPr>
              <p:cNvPr id="4" name="図 3">
                <a:extLst>
                  <a:ext uri="{FF2B5EF4-FFF2-40B4-BE49-F238E27FC236}">
                    <a16:creationId xmlns:a16="http://schemas.microsoft.com/office/drawing/2014/main" id="{C309BA5B-109B-4874-B00E-E3D2AA13FEC1}"/>
                  </a:ext>
                </a:extLst>
              </p:cNvPr>
              <p:cNvPicPr>
                <a:picLocks noChangeAspect="1"/>
              </p:cNvPicPr>
              <p:nvPr/>
            </p:nvPicPr>
            <p:blipFill>
              <a:blip r:embed="rId2"/>
              <a:stretch>
                <a:fillRect/>
              </a:stretch>
            </p:blipFill>
            <p:spPr>
              <a:xfrm>
                <a:off x="370313" y="2013069"/>
                <a:ext cx="2705100" cy="2752725"/>
              </a:xfrm>
              <a:prstGeom prst="rect">
                <a:avLst/>
              </a:prstGeom>
            </p:spPr>
          </p:pic>
          <p:pic>
            <p:nvPicPr>
              <p:cNvPr id="7" name="図 6">
                <a:extLst>
                  <a:ext uri="{FF2B5EF4-FFF2-40B4-BE49-F238E27FC236}">
                    <a16:creationId xmlns:a16="http://schemas.microsoft.com/office/drawing/2014/main" id="{80F4A95F-B022-4FD5-995B-9240189E0004}"/>
                  </a:ext>
                </a:extLst>
              </p:cNvPr>
              <p:cNvPicPr>
                <a:picLocks noChangeAspect="1"/>
              </p:cNvPicPr>
              <p:nvPr/>
            </p:nvPicPr>
            <p:blipFill>
              <a:blip r:embed="rId3"/>
              <a:stretch>
                <a:fillRect/>
              </a:stretch>
            </p:blipFill>
            <p:spPr>
              <a:xfrm>
                <a:off x="6444244" y="2013069"/>
                <a:ext cx="2076450" cy="2847975"/>
              </a:xfrm>
              <a:prstGeom prst="rect">
                <a:avLst/>
              </a:prstGeom>
            </p:spPr>
          </p:pic>
          <p:sp>
            <p:nvSpPr>
              <p:cNvPr id="8" name="テキスト ボックス 7">
                <a:extLst>
                  <a:ext uri="{FF2B5EF4-FFF2-40B4-BE49-F238E27FC236}">
                    <a16:creationId xmlns:a16="http://schemas.microsoft.com/office/drawing/2014/main" id="{87550C2C-9864-4BF2-A42B-7237FF821CAC}"/>
                  </a:ext>
                </a:extLst>
              </p:cNvPr>
              <p:cNvSpPr txBox="1"/>
              <p:nvPr/>
            </p:nvSpPr>
            <p:spPr>
              <a:xfrm>
                <a:off x="4086923" y="4821412"/>
                <a:ext cx="6791092" cy="960263"/>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ja-JP" altLang="en-US" sz="2400" dirty="0"/>
                  <a:t>以下へのリンクを持った </a:t>
                </a:r>
                <a:r>
                  <a:rPr lang="en-US" altLang="ja-JP" sz="2400" dirty="0"/>
                  <a:t>Web </a:t>
                </a:r>
                <a:r>
                  <a:rPr lang="ja-JP" altLang="en-US" sz="2400" dirty="0"/>
                  <a:t>ページ</a:t>
                </a:r>
                <a:endParaRPr lang="en-US" altLang="ja-JP" sz="2400" dirty="0"/>
              </a:p>
              <a:p>
                <a:pPr algn="ctr" defTabSz="932472" fontAlgn="base">
                  <a:lnSpc>
                    <a:spcPct val="90000"/>
                  </a:lnSpc>
                  <a:spcBef>
                    <a:spcPct val="0"/>
                  </a:spcBef>
                  <a:spcAft>
                    <a:spcPct val="0"/>
                  </a:spcAft>
                </a:pPr>
                <a:r>
                  <a:rPr lang="en-US" altLang="ja-JP" sz="2400" dirty="0" err="1"/>
                  <a:t>ms-appinstaller</a:t>
                </a:r>
                <a:r>
                  <a:rPr lang="en-US" altLang="ja-JP" sz="2400" dirty="0"/>
                  <a:t>:?source=</a:t>
                </a:r>
                <a:r>
                  <a:rPr kumimoji="1" lang="en-US" altLang="ja-JP" sz="2400" dirty="0" err="1">
                    <a:cs typeface="Segoe UI" pitchFamily="34" charset="0"/>
                  </a:rPr>
                  <a:t>appinstaller</a:t>
                </a:r>
                <a:r>
                  <a:rPr kumimoji="1" lang="ja-JP" altLang="en-US" sz="2400" dirty="0" err="1">
                    <a:cs typeface="Segoe UI" pitchFamily="34" charset="0"/>
                  </a:rPr>
                  <a:t>への</a:t>
                </a:r>
                <a:r>
                  <a:rPr kumimoji="1" lang="ja-JP" altLang="en-US" sz="2400" dirty="0">
                    <a:cs typeface="Segoe UI" pitchFamily="34" charset="0"/>
                  </a:rPr>
                  <a:t>パス</a:t>
                </a:r>
                <a:endParaRPr lang="en-US" altLang="ja-JP" sz="2400" dirty="0"/>
              </a:p>
            </p:txBody>
          </p:sp>
          <p:grpSp>
            <p:nvGrpSpPr>
              <p:cNvPr id="9" name="Group 16">
                <a:extLst>
                  <a:ext uri="{FF2B5EF4-FFF2-40B4-BE49-F238E27FC236}">
                    <a16:creationId xmlns:a16="http://schemas.microsoft.com/office/drawing/2014/main" id="{15D4010D-7B94-49BA-AF53-7E2191769F52}"/>
                  </a:ext>
                </a:extLst>
              </p:cNvPr>
              <p:cNvGrpSpPr/>
              <p:nvPr/>
            </p:nvGrpSpPr>
            <p:grpSpPr>
              <a:xfrm>
                <a:off x="4275699" y="3199791"/>
                <a:ext cx="413524" cy="434898"/>
                <a:chOff x="9583544" y="2642839"/>
                <a:chExt cx="637478" cy="719254"/>
              </a:xfrm>
            </p:grpSpPr>
            <p:cxnSp>
              <p:nvCxnSpPr>
                <p:cNvPr id="10" name="Straight Connector 13">
                  <a:extLst>
                    <a:ext uri="{FF2B5EF4-FFF2-40B4-BE49-F238E27FC236}">
                      <a16:creationId xmlns:a16="http://schemas.microsoft.com/office/drawing/2014/main" id="{2FB17616-14F2-4C0C-93F6-836362D9A33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8C96A043-F25B-45F1-B62F-F2E5557A64B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254039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59720-5EC2-4936-B879-F6E3E958E5EA}"/>
              </a:ext>
            </a:extLst>
          </p:cNvPr>
          <p:cNvSpPr>
            <a:spLocks noGrp="1"/>
          </p:cNvSpPr>
          <p:nvPr>
            <p:ph type="title"/>
          </p:nvPr>
        </p:nvSpPr>
        <p:spPr/>
        <p:txBody>
          <a:bodyPr/>
          <a:lstStyle/>
          <a:p>
            <a:r>
              <a:rPr lang="ja-JP" altLang="en-US" dirty="0"/>
              <a:t>自己紹介</a:t>
            </a:r>
            <a:endParaRPr kumimoji="1" lang="ja-JP" altLang="en-US" dirty="0"/>
          </a:p>
        </p:txBody>
      </p:sp>
      <p:pic>
        <p:nvPicPr>
          <p:cNvPr id="5" name="Picture 4" descr="A person wearing a suit and tie smiling at the camera&#10;&#10;Description generated with very high confidence">
            <a:extLst>
              <a:ext uri="{FF2B5EF4-FFF2-40B4-BE49-F238E27FC236}">
                <a16:creationId xmlns:a16="http://schemas.microsoft.com/office/drawing/2014/main" id="{CFA48EC3-2FF3-468D-9BAB-2C39648731EC}"/>
              </a:ext>
            </a:extLst>
          </p:cNvPr>
          <p:cNvPicPr>
            <a:picLocks noChangeAspect="1"/>
          </p:cNvPicPr>
          <p:nvPr/>
        </p:nvPicPr>
        <p:blipFill>
          <a:blip r:embed="rId2"/>
          <a:stretch>
            <a:fillRect/>
          </a:stretch>
        </p:blipFill>
        <p:spPr>
          <a:xfrm>
            <a:off x="8674338" y="1456566"/>
            <a:ext cx="3489865" cy="4753031"/>
          </a:xfrm>
          <a:prstGeom prst="rect">
            <a:avLst/>
          </a:prstGeom>
        </p:spPr>
      </p:pic>
      <p:sp>
        <p:nvSpPr>
          <p:cNvPr id="6" name="Rectangle 5">
            <a:extLst>
              <a:ext uri="{FF2B5EF4-FFF2-40B4-BE49-F238E27FC236}">
                <a16:creationId xmlns:a16="http://schemas.microsoft.com/office/drawing/2014/main" id="{2BC60F42-D581-471C-81C0-F59479562F9A}"/>
              </a:ext>
            </a:extLst>
          </p:cNvPr>
          <p:cNvSpPr/>
          <p:nvPr/>
        </p:nvSpPr>
        <p:spPr bwMode="auto">
          <a:xfrm>
            <a:off x="169933" y="1456566"/>
            <a:ext cx="8383348" cy="52426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日本マイクロソフト </a:t>
            </a: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en-US" altLang="ja-JP" sz="2800" dirty="0" err="1">
                <a:gradFill>
                  <a:gsLst>
                    <a:gs pos="0">
                      <a:srgbClr val="FFFFFF"/>
                    </a:gs>
                    <a:gs pos="100000">
                      <a:srgbClr val="FFFFFF"/>
                    </a:gs>
                  </a:gsLst>
                  <a:lin ang="5400000" scaled="0"/>
                </a:gradFill>
                <a:latin typeface="+mn-ea"/>
                <a:cs typeface="Segoe UI" pitchFamily="34" charset="0"/>
              </a:rPr>
              <a:t>AppConsult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大田　一希</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好き：</a:t>
            </a:r>
            <a:r>
              <a:rPr kumimoji="1" lang="en-US" altLang="ja-JP" sz="2800" dirty="0">
                <a:gradFill>
                  <a:gsLst>
                    <a:gs pos="0">
                      <a:srgbClr val="FFFFFF"/>
                    </a:gs>
                    <a:gs pos="100000">
                      <a:srgbClr val="FFFFFF"/>
                    </a:gs>
                  </a:gsLst>
                  <a:lin ang="5400000" scaled="0"/>
                </a:gradFill>
                <a:latin typeface="+mn-ea"/>
                <a:cs typeface="Segoe UI" pitchFamily="34" charset="0"/>
              </a:rPr>
              <a:t>C#</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en-US" altLang="ja-JP" sz="2800" dirty="0">
                <a:gradFill>
                  <a:gsLst>
                    <a:gs pos="0">
                      <a:srgbClr val="FFFFFF"/>
                    </a:gs>
                    <a:gs pos="100000">
                      <a:srgbClr val="FFFFFF"/>
                    </a:gs>
                  </a:gsLst>
                  <a:lin ang="5400000" scaled="0"/>
                </a:gradFill>
                <a:latin typeface="+mn-ea"/>
                <a:cs typeface="Segoe UI" pitchFamily="34" charset="0"/>
              </a:rPr>
              <a:t>XAML</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ja-JP" altLang="en-US" sz="2800" dirty="0">
                <a:gradFill>
                  <a:gsLst>
                    <a:gs pos="0">
                      <a:srgbClr val="FFFFFF"/>
                    </a:gs>
                    <a:gs pos="100000">
                      <a:srgbClr val="FFFFFF"/>
                    </a:gs>
                  </a:gsLst>
                  <a:lin ang="5400000" scaled="0"/>
                </a:gradFill>
                <a:latin typeface="+mn-ea"/>
                <a:cs typeface="Segoe UI" pitchFamily="34" charset="0"/>
              </a:rPr>
              <a: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苦手：型のない言語</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en-US" altLang="ja-JP" sz="2800" dirty="0">
                <a:gradFill>
                  <a:gsLst>
                    <a:gs pos="0">
                      <a:srgbClr val="FFFFFF"/>
                    </a:gs>
                    <a:gs pos="100000">
                      <a:srgbClr val="FFFFFF"/>
                    </a:gs>
                  </a:gsLst>
                  <a:lin ang="5400000" scaled="0"/>
                </a:gradFill>
                <a:latin typeface="+mn-ea"/>
                <a:cs typeface="Segoe UI" pitchFamily="34" charset="0"/>
              </a:rPr>
              <a:t>2017</a:t>
            </a:r>
            <a:r>
              <a:rPr kumimoji="1" lang="ja-JP" altLang="en-US" sz="2800" dirty="0">
                <a:gradFill>
                  <a:gsLst>
                    <a:gs pos="0">
                      <a:srgbClr val="FFFFFF"/>
                    </a:gs>
                    <a:gs pos="100000">
                      <a:srgbClr val="FFFFFF"/>
                    </a:gs>
                  </a:gsLst>
                  <a:lin ang="5400000" scaled="0"/>
                </a:gradFill>
                <a:latin typeface="+mn-ea"/>
                <a:cs typeface="Segoe UI" pitchFamily="34" charset="0"/>
              </a:rPr>
              <a:t>年</a:t>
            </a:r>
            <a:r>
              <a:rPr kumimoji="1" lang="en-US" altLang="ja-JP" sz="2800" dirty="0">
                <a:gradFill>
                  <a:gsLst>
                    <a:gs pos="0">
                      <a:srgbClr val="FFFFFF"/>
                    </a:gs>
                    <a:gs pos="100000">
                      <a:srgbClr val="FFFFFF"/>
                    </a:gs>
                  </a:gsLst>
                  <a:lin ang="5400000" scaled="0"/>
                </a:gradFill>
                <a:latin typeface="+mn-ea"/>
                <a:cs typeface="Segoe UI" pitchFamily="34" charset="0"/>
              </a:rPr>
              <a:t>2</a:t>
            </a:r>
            <a:r>
              <a:rPr kumimoji="1" lang="ja-JP" altLang="en-US" sz="2800" dirty="0">
                <a:gradFill>
                  <a:gsLst>
                    <a:gs pos="0">
                      <a:srgbClr val="FFFFFF"/>
                    </a:gs>
                    <a:gs pos="100000">
                      <a:srgbClr val="FFFFFF"/>
                    </a:gs>
                  </a:gsLst>
                  <a:lin ang="5400000" scaled="0"/>
                </a:gradFill>
                <a:latin typeface="+mn-ea"/>
                <a:cs typeface="Segoe UI" pitchFamily="34" charset="0"/>
              </a:rPr>
              <a:t>月にマイクロソフトに入社</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ja-JP" altLang="en-US" sz="2800" dirty="0">
                <a:gradFill>
                  <a:gsLst>
                    <a:gs pos="0">
                      <a:srgbClr val="FFFFFF"/>
                    </a:gs>
                    <a:gs pos="100000">
                      <a:srgbClr val="FFFFFF"/>
                    </a:gs>
                  </a:gsLst>
                  <a:lin ang="5400000" scaled="0"/>
                </a:gradFill>
                <a:latin typeface="+mn-ea"/>
                <a:cs typeface="Segoe UI" pitchFamily="34" charset="0"/>
              </a:rPr>
              <a:t>マイクロソフト入社前：メーカー系 </a:t>
            </a:r>
            <a:r>
              <a:rPr kumimoji="1" lang="en-US" altLang="ja-JP" sz="2800" dirty="0" err="1">
                <a:gradFill>
                  <a:gsLst>
                    <a:gs pos="0">
                      <a:srgbClr val="FFFFFF"/>
                    </a:gs>
                    <a:gs pos="100000">
                      <a:srgbClr val="FFFFFF"/>
                    </a:gs>
                  </a:gsLst>
                  <a:lin ang="5400000" scaled="0"/>
                </a:gradFill>
                <a:latin typeface="+mn-ea"/>
                <a:cs typeface="Segoe UI" pitchFamily="34" charset="0"/>
              </a:rPr>
              <a:t>SIer</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に </a:t>
            </a:r>
            <a:r>
              <a:rPr kumimoji="1" lang="en-US" altLang="ja-JP" sz="2800" dirty="0">
                <a:gradFill>
                  <a:gsLst>
                    <a:gs pos="0">
                      <a:srgbClr val="FFFFFF"/>
                    </a:gs>
                    <a:gs pos="100000">
                      <a:srgbClr val="FFFFFF"/>
                    </a:gs>
                  </a:gsLst>
                  <a:lin ang="5400000" scaled="0"/>
                </a:gradFill>
                <a:latin typeface="+mn-ea"/>
                <a:cs typeface="Segoe UI" pitchFamily="34" charset="0"/>
              </a:rPr>
              <a:t>10 </a:t>
            </a:r>
            <a:r>
              <a:rPr kumimoji="1" lang="ja-JP" altLang="en-US" sz="2800" dirty="0">
                <a:gradFill>
                  <a:gsLst>
                    <a:gs pos="0">
                      <a:srgbClr val="FFFFFF"/>
                    </a:gs>
                    <a:gs pos="100000">
                      <a:srgbClr val="FFFFFF"/>
                    </a:gs>
                  </a:gsLst>
                  <a:lin ang="5400000" scaled="0"/>
                </a:gradFill>
                <a:latin typeface="+mn-ea"/>
                <a:cs typeface="Segoe UI" pitchFamily="34" charset="0"/>
              </a:rPr>
              <a:t>年勤務</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Microsoft MVP for Windows Development</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ja-JP" altLang="en-US" sz="2800" dirty="0">
                <a:gradFill>
                  <a:gsLst>
                    <a:gs pos="0">
                      <a:srgbClr val="FFFFFF"/>
                    </a:gs>
                    <a:gs pos="100000">
                      <a:srgbClr val="FFFFFF"/>
                    </a:gs>
                  </a:gsLst>
                  <a:lin ang="5400000" scaled="0"/>
                </a:gradFill>
                <a:latin typeface="+mn-ea"/>
                <a:cs typeface="Segoe UI" pitchFamily="34" charset="0"/>
              </a:rPr>
              <a:t>ネイティブアプリ開発系カテゴリを </a:t>
            </a:r>
            <a:r>
              <a:rPr kumimoji="1" lang="en-US" altLang="ja-JP" sz="2800" dirty="0">
                <a:gradFill>
                  <a:gsLst>
                    <a:gs pos="0">
                      <a:srgbClr val="FFFFFF"/>
                    </a:gs>
                    <a:gs pos="100000">
                      <a:srgbClr val="FFFFFF"/>
                    </a:gs>
                  </a:gsLst>
                  <a:lin ang="5400000" scaled="0"/>
                </a:gradFill>
                <a:latin typeface="+mn-ea"/>
                <a:cs typeface="Segoe UI" pitchFamily="34" charset="0"/>
              </a:rPr>
              <a:t>6 </a:t>
            </a:r>
            <a:r>
              <a:rPr kumimoji="1" lang="ja-JP" altLang="en-US" sz="2800" dirty="0">
                <a:gradFill>
                  <a:gsLst>
                    <a:gs pos="0">
                      <a:srgbClr val="FFFFFF"/>
                    </a:gs>
                    <a:gs pos="100000">
                      <a:srgbClr val="FFFFFF"/>
                    </a:gs>
                  </a:gsLst>
                  <a:lin ang="5400000" scaled="0"/>
                </a:gradFill>
                <a:latin typeface="+mn-ea"/>
                <a:cs typeface="Segoe UI" pitchFamily="34" charset="0"/>
              </a:rPr>
              <a:t>年してました</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endParaRPr kumimoji="1" lang="en-US" altLang="ja-JP"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994257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76323E1-1811-4874-8F94-9A6DCEBE2E70}"/>
              </a:ext>
            </a:extLst>
          </p:cNvPr>
          <p:cNvSpPr>
            <a:spLocks noGrp="1"/>
          </p:cNvSpPr>
          <p:nvPr>
            <p:ph type="title"/>
          </p:nvPr>
        </p:nvSpPr>
        <p:spPr/>
        <p:txBody>
          <a:bodyPr/>
          <a:lstStyle/>
          <a:p>
            <a:r>
              <a:rPr kumimoji="1" lang="en-US" altLang="ja-JP" dirty="0"/>
              <a:t>Web </a:t>
            </a:r>
            <a:r>
              <a:rPr kumimoji="1" lang="ja-JP" altLang="en-US" dirty="0"/>
              <a:t>からのインストール</a:t>
            </a:r>
          </a:p>
        </p:txBody>
      </p:sp>
      <p:sp>
        <p:nvSpPr>
          <p:cNvPr id="5" name="テキスト プレースホルダー 4">
            <a:extLst>
              <a:ext uri="{FF2B5EF4-FFF2-40B4-BE49-F238E27FC236}">
                <a16:creationId xmlns:a16="http://schemas.microsoft.com/office/drawing/2014/main" id="{C83DE560-4F64-4A69-A3EC-43D0F39F32DC}"/>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28493279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A69C03-C166-4438-A88A-D8BC09B4EA48}"/>
              </a:ext>
            </a:extLst>
          </p:cNvPr>
          <p:cNvSpPr>
            <a:spLocks noGrp="1"/>
          </p:cNvSpPr>
          <p:nvPr>
            <p:ph type="title"/>
          </p:nvPr>
        </p:nvSpPr>
        <p:spPr/>
        <p:txBody>
          <a:bodyPr/>
          <a:lstStyle/>
          <a:p>
            <a:r>
              <a:rPr kumimoji="1" lang="ja-JP" altLang="en-US" dirty="0"/>
              <a:t>他の選択肢</a:t>
            </a:r>
          </a:p>
        </p:txBody>
      </p:sp>
      <p:sp>
        <p:nvSpPr>
          <p:cNvPr id="4" name="Rectangle 3">
            <a:extLst>
              <a:ext uri="{FF2B5EF4-FFF2-40B4-BE49-F238E27FC236}">
                <a16:creationId xmlns:a16="http://schemas.microsoft.com/office/drawing/2014/main" id="{92893E3B-7CA3-44F1-8119-7533AF348704}"/>
              </a:ext>
            </a:extLst>
          </p:cNvPr>
          <p:cNvSpPr/>
          <p:nvPr/>
        </p:nvSpPr>
        <p:spPr bwMode="auto">
          <a:xfrm>
            <a:off x="274639" y="1271239"/>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EF2C03-5A44-4FCF-9923-8E5C5002F846}"/>
              </a:ext>
            </a:extLst>
          </p:cNvPr>
          <p:cNvSpPr/>
          <p:nvPr/>
        </p:nvSpPr>
        <p:spPr bwMode="auto">
          <a:xfrm>
            <a:off x="6928200" y="1271239"/>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C/C++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じゃないと出せない</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性能が求められる場合</a:t>
            </a:r>
          </a:p>
        </p:txBody>
      </p:sp>
      <p:sp>
        <p:nvSpPr>
          <p:cNvPr id="6" name="Arrow: Right 5">
            <a:extLst>
              <a:ext uri="{FF2B5EF4-FFF2-40B4-BE49-F238E27FC236}">
                <a16:creationId xmlns:a16="http://schemas.microsoft.com/office/drawing/2014/main" id="{29D82034-FB88-4BE6-AA6B-34B43CF6C4F0}"/>
              </a:ext>
            </a:extLst>
          </p:cNvPr>
          <p:cNvSpPr/>
          <p:nvPr/>
        </p:nvSpPr>
        <p:spPr bwMode="auto">
          <a:xfrm>
            <a:off x="5764756" y="1449813"/>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6D90E5D-79A2-4AFE-9DEB-C0F1EEE3FEAC}"/>
              </a:ext>
            </a:extLst>
          </p:cNvPr>
          <p:cNvSpPr/>
          <p:nvPr/>
        </p:nvSpPr>
        <p:spPr bwMode="auto">
          <a:xfrm>
            <a:off x="274639" y="237211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C42F66C-8F50-4E1D-A12E-D8C58ABE5DD2}"/>
              </a:ext>
            </a:extLst>
          </p:cNvPr>
          <p:cNvSpPr/>
          <p:nvPr/>
        </p:nvSpPr>
        <p:spPr bwMode="auto">
          <a:xfrm>
            <a:off x="6928200" y="237211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 </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Forms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で作れる</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UI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の範囲を逸脱しないなら</a:t>
            </a:r>
          </a:p>
        </p:txBody>
      </p:sp>
      <p:sp>
        <p:nvSpPr>
          <p:cNvPr id="9" name="Arrow: Right 8">
            <a:extLst>
              <a:ext uri="{FF2B5EF4-FFF2-40B4-BE49-F238E27FC236}">
                <a16:creationId xmlns:a16="http://schemas.microsoft.com/office/drawing/2014/main" id="{461773EE-E6C2-438D-BBCA-3516C8996D2C}"/>
              </a:ext>
            </a:extLst>
          </p:cNvPr>
          <p:cNvSpPr/>
          <p:nvPr/>
        </p:nvSpPr>
        <p:spPr bwMode="auto">
          <a:xfrm>
            <a:off x="5764756" y="255068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BD310E3-69F7-4C32-B3D9-20EA79CFFEFC}"/>
              </a:ext>
            </a:extLst>
          </p:cNvPr>
          <p:cNvSpPr/>
          <p:nvPr/>
        </p:nvSpPr>
        <p:spPr bwMode="auto">
          <a:xfrm>
            <a:off x="274639" y="349726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6EDE119-64D4-44F1-B9A8-6C7D58229140}"/>
              </a:ext>
            </a:extLst>
          </p:cNvPr>
          <p:cNvSpPr/>
          <p:nvPr/>
        </p:nvSpPr>
        <p:spPr bwMode="auto">
          <a:xfrm>
            <a:off x="6928200" y="349726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今風の </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UI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も作れて</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7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でも動く</a:t>
            </a:r>
          </a:p>
        </p:txBody>
      </p:sp>
      <p:sp>
        <p:nvSpPr>
          <p:cNvPr id="12" name="Arrow: Right 11">
            <a:extLst>
              <a:ext uri="{FF2B5EF4-FFF2-40B4-BE49-F238E27FC236}">
                <a16:creationId xmlns:a16="http://schemas.microsoft.com/office/drawing/2014/main" id="{F87442BF-A483-48F5-81CE-DA753C336107}"/>
              </a:ext>
            </a:extLst>
          </p:cNvPr>
          <p:cNvSpPr/>
          <p:nvPr/>
        </p:nvSpPr>
        <p:spPr bwMode="auto">
          <a:xfrm>
            <a:off x="5764756" y="367583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325477E-6EDC-46F5-9C71-592953E818EC}"/>
              </a:ext>
            </a:extLst>
          </p:cNvPr>
          <p:cNvSpPr/>
          <p:nvPr/>
        </p:nvSpPr>
        <p:spPr bwMode="auto">
          <a:xfrm>
            <a:off x="274639" y="462241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BA9FEE0-3758-4D45-BB54-8A5F3209E6AD}"/>
              </a:ext>
            </a:extLst>
          </p:cNvPr>
          <p:cNvSpPr/>
          <p:nvPr/>
        </p:nvSpPr>
        <p:spPr bwMode="auto">
          <a:xfrm>
            <a:off x="6928200" y="462241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が得意なら最適</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以外でも動く</a:t>
            </a:r>
          </a:p>
        </p:txBody>
      </p:sp>
      <p:sp>
        <p:nvSpPr>
          <p:cNvPr id="15" name="Arrow: Right 14">
            <a:extLst>
              <a:ext uri="{FF2B5EF4-FFF2-40B4-BE49-F238E27FC236}">
                <a16:creationId xmlns:a16="http://schemas.microsoft.com/office/drawing/2014/main" id="{98843089-1562-46F9-AA57-A47BC761406D}"/>
              </a:ext>
            </a:extLst>
          </p:cNvPr>
          <p:cNvSpPr/>
          <p:nvPr/>
        </p:nvSpPr>
        <p:spPr bwMode="auto">
          <a:xfrm>
            <a:off x="5764756" y="480098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E76BDF7-DE34-41AF-97A1-6FE1429E802F}"/>
              </a:ext>
            </a:extLst>
          </p:cNvPr>
          <p:cNvSpPr/>
          <p:nvPr/>
        </p:nvSpPr>
        <p:spPr bwMode="auto">
          <a:xfrm>
            <a:off x="274639" y="574756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929680A5-6877-40B7-9F12-2895030E812D}"/>
              </a:ext>
            </a:extLst>
          </p:cNvPr>
          <p:cNvSpPr/>
          <p:nvPr/>
        </p:nvSpPr>
        <p:spPr bwMode="auto">
          <a:xfrm>
            <a:off x="6928200" y="574756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アプリにネイティブの機能を追加</a:t>
            </a:r>
          </a:p>
        </p:txBody>
      </p:sp>
      <p:sp>
        <p:nvSpPr>
          <p:cNvPr id="18" name="Arrow: Right 17">
            <a:extLst>
              <a:ext uri="{FF2B5EF4-FFF2-40B4-BE49-F238E27FC236}">
                <a16:creationId xmlns:a16="http://schemas.microsoft.com/office/drawing/2014/main" id="{B14E7588-5A24-4455-B124-38B2EFC38149}"/>
              </a:ext>
            </a:extLst>
          </p:cNvPr>
          <p:cNvSpPr/>
          <p:nvPr/>
        </p:nvSpPr>
        <p:spPr bwMode="auto">
          <a:xfrm>
            <a:off x="5764756" y="592613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1298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B2C394-13F1-4E1A-8546-A9AD88740DE5}"/>
              </a:ext>
            </a:extLst>
          </p:cNvPr>
          <p:cNvSpPr>
            <a:spLocks noGrp="1"/>
          </p:cNvSpPr>
          <p:nvPr>
            <p:ph type="body" sz="quarter" idx="10"/>
          </p:nvPr>
        </p:nvSpPr>
        <p:spPr>
          <a:xfrm>
            <a:off x="274638" y="1212850"/>
            <a:ext cx="11887200" cy="2723823"/>
          </a:xfrm>
        </p:spPr>
        <p:txBody>
          <a:bodyPr/>
          <a:lstStyle/>
          <a:p>
            <a:r>
              <a:rPr kumimoji="1" lang="en-US" altLang="ja-JP" dirty="0"/>
              <a:t>Windows 10 </a:t>
            </a:r>
            <a:r>
              <a:rPr kumimoji="1" lang="ja-JP" altLang="en-US" dirty="0"/>
              <a:t>向けのデスクトップアプリ開発の選択肢は沢山ある</a:t>
            </a:r>
            <a:endParaRPr kumimoji="1" lang="en-US" altLang="ja-JP" dirty="0"/>
          </a:p>
          <a:p>
            <a:r>
              <a:rPr kumimoji="1" lang="en-US" altLang="ja-JP" dirty="0"/>
              <a:t>UWP </a:t>
            </a:r>
            <a:r>
              <a:rPr kumimoji="1" lang="ja-JP" altLang="en-US" dirty="0"/>
              <a:t>アプリが </a:t>
            </a:r>
            <a:r>
              <a:rPr kumimoji="1" lang="en-US" altLang="ja-JP" dirty="0"/>
              <a:t>Windows 10 </a:t>
            </a:r>
            <a:r>
              <a:rPr kumimoji="1" lang="ja-JP" altLang="en-US" dirty="0"/>
              <a:t>向けのネイティブアプリ開発プラットフォーム</a:t>
            </a:r>
            <a:endParaRPr kumimoji="1" lang="en-US" altLang="ja-JP" dirty="0"/>
          </a:p>
        </p:txBody>
      </p:sp>
      <p:sp>
        <p:nvSpPr>
          <p:cNvPr id="3" name="Title 2">
            <a:extLst>
              <a:ext uri="{FF2B5EF4-FFF2-40B4-BE49-F238E27FC236}">
                <a16:creationId xmlns:a16="http://schemas.microsoft.com/office/drawing/2014/main" id="{85CAEC09-EE06-46FE-A2CA-52B366BF7CB4}"/>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2469582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20E3-856D-4704-976B-ED91469CE2A9}"/>
              </a:ext>
            </a:extLst>
          </p:cNvPr>
          <p:cNvSpPr>
            <a:spLocks noGrp="1"/>
          </p:cNvSpPr>
          <p:nvPr>
            <p:ph type="title"/>
          </p:nvPr>
        </p:nvSpPr>
        <p:spPr/>
        <p:txBody>
          <a:bodyPr/>
          <a:lstStyle/>
          <a:p>
            <a:r>
              <a:rPr lang="en-US" altLang="ja-JP" dirty="0"/>
              <a:t>UWP </a:t>
            </a:r>
            <a:r>
              <a:rPr lang="ja-JP" altLang="en-US" dirty="0"/>
              <a:t>の開発方法</a:t>
            </a:r>
            <a:endParaRPr kumimoji="1" lang="ja-JP" altLang="en-US" dirty="0"/>
          </a:p>
        </p:txBody>
      </p:sp>
    </p:spTree>
    <p:extLst>
      <p:ext uri="{BB962C8B-B14F-4D97-AF65-F5344CB8AC3E}">
        <p14:creationId xmlns:p14="http://schemas.microsoft.com/office/powerpoint/2010/main" val="9456419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AF864-C647-4B32-95CF-A594B8355D78}"/>
              </a:ext>
            </a:extLst>
          </p:cNvPr>
          <p:cNvSpPr>
            <a:spLocks noGrp="1"/>
          </p:cNvSpPr>
          <p:nvPr>
            <p:ph type="title"/>
          </p:nvPr>
        </p:nvSpPr>
        <p:spPr/>
        <p:txBody>
          <a:bodyPr/>
          <a:lstStyle/>
          <a:p>
            <a:r>
              <a:rPr kumimoji="1" lang="ja-JP" altLang="en-US" dirty="0"/>
              <a:t>開発</a:t>
            </a:r>
            <a:r>
              <a:rPr lang="ja-JP" altLang="en-US" dirty="0"/>
              <a:t>環境</a:t>
            </a:r>
            <a:endParaRPr kumimoji="1" lang="ja-JP" altLang="en-US" dirty="0"/>
          </a:p>
        </p:txBody>
      </p:sp>
      <p:sp>
        <p:nvSpPr>
          <p:cNvPr id="6" name="Rectangle 5">
            <a:extLst>
              <a:ext uri="{FF2B5EF4-FFF2-40B4-BE49-F238E27FC236}">
                <a16:creationId xmlns:a16="http://schemas.microsoft.com/office/drawing/2014/main" id="{0BF3E304-5A07-4F79-8755-BBFE9D91245E}"/>
              </a:ext>
            </a:extLst>
          </p:cNvPr>
          <p:cNvSpPr/>
          <p:nvPr/>
        </p:nvSpPr>
        <p:spPr bwMode="auto">
          <a:xfrm>
            <a:off x="2140915" y="2940306"/>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VB</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E6108FE-02C4-4C72-A97C-BA06C36CA83B}"/>
              </a:ext>
            </a:extLst>
          </p:cNvPr>
          <p:cNvSpPr/>
          <p:nvPr/>
        </p:nvSpPr>
        <p:spPr bwMode="auto">
          <a:xfrm>
            <a:off x="2140915" y="3743819"/>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C++/CX</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A06226C-16E0-44B4-92D1-C63E4905A474}"/>
              </a:ext>
            </a:extLst>
          </p:cNvPr>
          <p:cNvSpPr/>
          <p:nvPr/>
        </p:nvSpPr>
        <p:spPr bwMode="auto">
          <a:xfrm>
            <a:off x="2140915" y="4571319"/>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JavaScript</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D6A4BF8-B947-4DD5-BFCE-F6877E34AC3D}"/>
              </a:ext>
            </a:extLst>
          </p:cNvPr>
          <p:cNvSpPr/>
          <p:nvPr/>
        </p:nvSpPr>
        <p:spPr bwMode="auto">
          <a:xfrm>
            <a:off x="6508476" y="4569189"/>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HTML/CSS</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1C244598-910B-4C93-BB2C-61F1FE602C5B}"/>
              </a:ext>
            </a:extLst>
          </p:cNvPr>
          <p:cNvGrpSpPr/>
          <p:nvPr/>
        </p:nvGrpSpPr>
        <p:grpSpPr>
          <a:xfrm>
            <a:off x="5957884" y="3074699"/>
            <a:ext cx="413524" cy="434898"/>
            <a:chOff x="9583544" y="2642839"/>
            <a:chExt cx="637478" cy="719254"/>
          </a:xfrm>
        </p:grpSpPr>
        <p:cxnSp>
          <p:nvCxnSpPr>
            <p:cNvPr id="14" name="Straight Connector 13">
              <a:extLst>
                <a:ext uri="{FF2B5EF4-FFF2-40B4-BE49-F238E27FC236}">
                  <a16:creationId xmlns:a16="http://schemas.microsoft.com/office/drawing/2014/main" id="{1A136D92-DAEA-4131-8B3B-C5C8D5A0F86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5444AB-AC25-408B-869F-FAA233054E4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3C784F3E-3C19-4A01-9D04-B7A0DED502EC}"/>
              </a:ext>
            </a:extLst>
          </p:cNvPr>
          <p:cNvSpPr/>
          <p:nvPr/>
        </p:nvSpPr>
        <p:spPr bwMode="auto">
          <a:xfrm>
            <a:off x="2140914" y="5442947"/>
            <a:ext cx="8047462" cy="7382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Visual Studio 2017</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0A035FD6-9947-4F84-BB67-3220664927AA}"/>
              </a:ext>
            </a:extLst>
          </p:cNvPr>
          <p:cNvSpPr txBox="1"/>
          <p:nvPr/>
        </p:nvSpPr>
        <p:spPr>
          <a:xfrm>
            <a:off x="3204421" y="1587026"/>
            <a:ext cx="1278235" cy="627864"/>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ロジック</a:t>
            </a:r>
          </a:p>
        </p:txBody>
      </p:sp>
      <p:sp>
        <p:nvSpPr>
          <p:cNvPr id="23" name="TextBox 22">
            <a:extLst>
              <a:ext uri="{FF2B5EF4-FFF2-40B4-BE49-F238E27FC236}">
                <a16:creationId xmlns:a16="http://schemas.microsoft.com/office/drawing/2014/main" id="{55727D8A-F63E-4C55-A254-EF8D69749B73}"/>
              </a:ext>
            </a:extLst>
          </p:cNvPr>
          <p:cNvSpPr txBox="1"/>
          <p:nvPr/>
        </p:nvSpPr>
        <p:spPr>
          <a:xfrm>
            <a:off x="8017086" y="1596589"/>
            <a:ext cx="662682" cy="6278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UI</a:t>
            </a:r>
            <a:endParaRPr kumimoji="1" lang="ja-JP" altLang="en-US" sz="2400" dirty="0">
              <a:gradFill>
                <a:gsLst>
                  <a:gs pos="2917">
                    <a:schemeClr val="tx1"/>
                  </a:gs>
                  <a:gs pos="30000">
                    <a:schemeClr val="tx1"/>
                  </a:gs>
                </a:gsLst>
                <a:lin ang="5400000" scaled="0"/>
              </a:gradFill>
            </a:endParaRPr>
          </a:p>
        </p:txBody>
      </p:sp>
      <p:sp>
        <p:nvSpPr>
          <p:cNvPr id="24" name="Rectangle 23">
            <a:extLst>
              <a:ext uri="{FF2B5EF4-FFF2-40B4-BE49-F238E27FC236}">
                <a16:creationId xmlns:a16="http://schemas.microsoft.com/office/drawing/2014/main" id="{E8B05942-07E5-4DD2-A35B-4FAB398A7712}"/>
              </a:ext>
            </a:extLst>
          </p:cNvPr>
          <p:cNvSpPr/>
          <p:nvPr/>
        </p:nvSpPr>
        <p:spPr bwMode="auto">
          <a:xfrm>
            <a:off x="2140916" y="2124373"/>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C#</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D0D4631-0CED-44EA-BDCF-C55D17099D57}"/>
              </a:ext>
            </a:extLst>
          </p:cNvPr>
          <p:cNvSpPr/>
          <p:nvPr/>
        </p:nvSpPr>
        <p:spPr bwMode="auto">
          <a:xfrm>
            <a:off x="6508477" y="2124373"/>
            <a:ext cx="3679903" cy="2335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XAML</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34DCA20A-8E38-4623-9A1F-0339498D1F72}"/>
              </a:ext>
            </a:extLst>
          </p:cNvPr>
          <p:cNvGrpSpPr/>
          <p:nvPr/>
        </p:nvGrpSpPr>
        <p:grpSpPr>
          <a:xfrm>
            <a:off x="5957884" y="4795932"/>
            <a:ext cx="413524" cy="434898"/>
            <a:chOff x="9583544" y="2642839"/>
            <a:chExt cx="637478" cy="719254"/>
          </a:xfrm>
        </p:grpSpPr>
        <p:cxnSp>
          <p:nvCxnSpPr>
            <p:cNvPr id="47" name="Straight Connector 46">
              <a:extLst>
                <a:ext uri="{FF2B5EF4-FFF2-40B4-BE49-F238E27FC236}">
                  <a16:creationId xmlns:a16="http://schemas.microsoft.com/office/drawing/2014/main" id="{7BFEA2CE-9A01-439A-8703-1C3D5FCA5AEC}"/>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65AA20-485B-4D6C-A920-D94EB8D0986C}"/>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90049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AF864-C647-4B32-95CF-A594B8355D78}"/>
              </a:ext>
            </a:extLst>
          </p:cNvPr>
          <p:cNvSpPr>
            <a:spLocks noGrp="1"/>
          </p:cNvSpPr>
          <p:nvPr>
            <p:ph type="title"/>
          </p:nvPr>
        </p:nvSpPr>
        <p:spPr/>
        <p:txBody>
          <a:bodyPr/>
          <a:lstStyle/>
          <a:p>
            <a:r>
              <a:rPr lang="ja-JP" altLang="en-US" dirty="0"/>
              <a:t>私のおすすめ</a:t>
            </a:r>
            <a:endParaRPr kumimoji="1" lang="ja-JP" altLang="en-US" dirty="0"/>
          </a:p>
        </p:txBody>
      </p:sp>
      <p:grpSp>
        <p:nvGrpSpPr>
          <p:cNvPr id="17" name="Group 16">
            <a:extLst>
              <a:ext uri="{FF2B5EF4-FFF2-40B4-BE49-F238E27FC236}">
                <a16:creationId xmlns:a16="http://schemas.microsoft.com/office/drawing/2014/main" id="{1C244598-910B-4C93-BB2C-61F1FE602C5B}"/>
              </a:ext>
            </a:extLst>
          </p:cNvPr>
          <p:cNvGrpSpPr/>
          <p:nvPr/>
        </p:nvGrpSpPr>
        <p:grpSpPr>
          <a:xfrm>
            <a:off x="5852951" y="1811333"/>
            <a:ext cx="413524" cy="434898"/>
            <a:chOff x="9583544" y="2642839"/>
            <a:chExt cx="637478" cy="719254"/>
          </a:xfrm>
        </p:grpSpPr>
        <p:cxnSp>
          <p:nvCxnSpPr>
            <p:cNvPr id="14" name="Straight Connector 13">
              <a:extLst>
                <a:ext uri="{FF2B5EF4-FFF2-40B4-BE49-F238E27FC236}">
                  <a16:creationId xmlns:a16="http://schemas.microsoft.com/office/drawing/2014/main" id="{1A136D92-DAEA-4131-8B3B-C5C8D5A0F86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5444AB-AC25-408B-869F-FAA233054E4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3C784F3E-3C19-4A01-9D04-B7A0DED502EC}"/>
              </a:ext>
            </a:extLst>
          </p:cNvPr>
          <p:cNvSpPr/>
          <p:nvPr/>
        </p:nvSpPr>
        <p:spPr bwMode="auto">
          <a:xfrm>
            <a:off x="2035986" y="2475611"/>
            <a:ext cx="8047462" cy="7382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Visual Studio 2017</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0A035FD6-9947-4F84-BB67-3220664927AA}"/>
              </a:ext>
            </a:extLst>
          </p:cNvPr>
          <p:cNvSpPr txBox="1"/>
          <p:nvPr/>
        </p:nvSpPr>
        <p:spPr>
          <a:xfrm>
            <a:off x="3099489" y="1122331"/>
            <a:ext cx="1278235" cy="627864"/>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ロジック</a:t>
            </a:r>
          </a:p>
        </p:txBody>
      </p:sp>
      <p:sp>
        <p:nvSpPr>
          <p:cNvPr id="23" name="TextBox 22">
            <a:extLst>
              <a:ext uri="{FF2B5EF4-FFF2-40B4-BE49-F238E27FC236}">
                <a16:creationId xmlns:a16="http://schemas.microsoft.com/office/drawing/2014/main" id="{55727D8A-F63E-4C55-A254-EF8D69749B73}"/>
              </a:ext>
            </a:extLst>
          </p:cNvPr>
          <p:cNvSpPr txBox="1"/>
          <p:nvPr/>
        </p:nvSpPr>
        <p:spPr>
          <a:xfrm>
            <a:off x="7912154" y="1131894"/>
            <a:ext cx="662682" cy="6278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UI</a:t>
            </a:r>
            <a:endParaRPr kumimoji="1" lang="ja-JP" altLang="en-US" sz="2400" dirty="0">
              <a:gradFill>
                <a:gsLst>
                  <a:gs pos="2917">
                    <a:schemeClr val="tx1"/>
                  </a:gs>
                  <a:gs pos="30000">
                    <a:schemeClr val="tx1"/>
                  </a:gs>
                </a:gsLst>
                <a:lin ang="5400000" scaled="0"/>
              </a:gradFill>
            </a:endParaRPr>
          </a:p>
        </p:txBody>
      </p:sp>
      <p:sp>
        <p:nvSpPr>
          <p:cNvPr id="24" name="Rectangle 23">
            <a:extLst>
              <a:ext uri="{FF2B5EF4-FFF2-40B4-BE49-F238E27FC236}">
                <a16:creationId xmlns:a16="http://schemas.microsoft.com/office/drawing/2014/main" id="{E8B05942-07E5-4DD2-A35B-4FAB398A7712}"/>
              </a:ext>
            </a:extLst>
          </p:cNvPr>
          <p:cNvSpPr/>
          <p:nvPr/>
        </p:nvSpPr>
        <p:spPr bwMode="auto">
          <a:xfrm>
            <a:off x="2035984" y="1659678"/>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C#</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D0D4631-0CED-44EA-BDCF-C55D17099D57}"/>
              </a:ext>
            </a:extLst>
          </p:cNvPr>
          <p:cNvSpPr/>
          <p:nvPr/>
        </p:nvSpPr>
        <p:spPr bwMode="auto">
          <a:xfrm>
            <a:off x="6403545" y="1659678"/>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XAML</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2">
            <a:extLst>
              <a:ext uri="{FF2B5EF4-FFF2-40B4-BE49-F238E27FC236}">
                <a16:creationId xmlns:a16="http://schemas.microsoft.com/office/drawing/2014/main" id="{8208A1B0-1BD9-470A-8D9C-B67AFD260F57}"/>
              </a:ext>
            </a:extLst>
          </p:cNvPr>
          <p:cNvSpPr txBox="1">
            <a:spLocks/>
          </p:cNvSpPr>
          <p:nvPr/>
        </p:nvSpPr>
        <p:spPr>
          <a:xfrm>
            <a:off x="277003" y="3334299"/>
            <a:ext cx="11887200" cy="2000548"/>
          </a:xfrm>
          <a:prstGeom prst="rect">
            <a:avLst/>
          </a:prstGeom>
        </p:spPr>
        <p:txBody>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サンプルや解説のベースが、この組み合わせのことが多い</a:t>
            </a:r>
            <a:endParaRPr lang="en-US" altLang="ja-JP" dirty="0"/>
          </a:p>
          <a:p>
            <a:r>
              <a:rPr lang="en-US" altLang="ja-JP" dirty="0"/>
              <a:t>IDE </a:t>
            </a:r>
            <a:r>
              <a:rPr lang="ja-JP" altLang="en-US" dirty="0"/>
              <a:t>サポートが一番手厚い</a:t>
            </a:r>
            <a:endParaRPr lang="en-US" altLang="ja-JP" dirty="0"/>
          </a:p>
        </p:txBody>
      </p:sp>
    </p:spTree>
    <p:extLst>
      <p:ext uri="{BB962C8B-B14F-4D97-AF65-F5344CB8AC3E}">
        <p14:creationId xmlns:p14="http://schemas.microsoft.com/office/powerpoint/2010/main" val="151642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EB176-F956-4345-8704-49E58FB6C69E}"/>
              </a:ext>
            </a:extLst>
          </p:cNvPr>
          <p:cNvSpPr>
            <a:spLocks noGrp="1"/>
          </p:cNvSpPr>
          <p:nvPr>
            <p:ph type="title"/>
          </p:nvPr>
        </p:nvSpPr>
        <p:spPr/>
        <p:txBody>
          <a:bodyPr/>
          <a:lstStyle/>
          <a:p>
            <a:r>
              <a:rPr kumimoji="1" lang="en-US" altLang="ja-JP" dirty="0"/>
              <a:t>XAML + C#</a:t>
            </a:r>
            <a:endParaRPr kumimoji="1" lang="ja-JP" altLang="en-US" dirty="0"/>
          </a:p>
        </p:txBody>
      </p:sp>
      <p:pic>
        <p:nvPicPr>
          <p:cNvPr id="3" name="図 2">
            <a:extLst>
              <a:ext uri="{FF2B5EF4-FFF2-40B4-BE49-F238E27FC236}">
                <a16:creationId xmlns:a16="http://schemas.microsoft.com/office/drawing/2014/main" id="{16BCEED4-6230-44D4-9AAF-E42BBCB6B823}"/>
              </a:ext>
            </a:extLst>
          </p:cNvPr>
          <p:cNvPicPr>
            <a:picLocks noChangeAspect="1"/>
          </p:cNvPicPr>
          <p:nvPr/>
        </p:nvPicPr>
        <p:blipFill>
          <a:blip r:embed="rId2"/>
          <a:stretch>
            <a:fillRect/>
          </a:stretch>
        </p:blipFill>
        <p:spPr>
          <a:xfrm>
            <a:off x="274639" y="1212849"/>
            <a:ext cx="6718828" cy="3078574"/>
          </a:xfrm>
          <a:prstGeom prst="rect">
            <a:avLst/>
          </a:prstGeom>
          <a:ln>
            <a:noFill/>
          </a:ln>
          <a:effectLst>
            <a:outerShdw blurRad="292100" dist="139700" dir="2700000" algn="tl" rotWithShape="0">
              <a:srgbClr val="333333">
                <a:alpha val="65000"/>
              </a:srgbClr>
            </a:outerShdw>
          </a:effectLst>
        </p:spPr>
      </p:pic>
      <p:sp>
        <p:nvSpPr>
          <p:cNvPr id="4" name="Text Placeholder 2">
            <a:extLst>
              <a:ext uri="{FF2B5EF4-FFF2-40B4-BE49-F238E27FC236}">
                <a16:creationId xmlns:a16="http://schemas.microsoft.com/office/drawing/2014/main" id="{96DF6EFF-152C-4B50-842F-BDCCF57E8F3C}"/>
              </a:ext>
            </a:extLst>
          </p:cNvPr>
          <p:cNvSpPr txBox="1">
            <a:spLocks/>
          </p:cNvSpPr>
          <p:nvPr/>
        </p:nvSpPr>
        <p:spPr>
          <a:xfrm>
            <a:off x="185737" y="1332987"/>
            <a:ext cx="6896629" cy="182508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r>
              <a:rPr lang="en-US" altLang="ja-JP" dirty="0">
                <a:solidFill>
                  <a:schemeClr val="bg1"/>
                </a:solidFill>
              </a:rPr>
              <a:t>XAML</a:t>
            </a:r>
          </a:p>
          <a:p>
            <a:pPr marL="0" indent="0" algn="ctr">
              <a:buNone/>
            </a:pPr>
            <a:r>
              <a:rPr lang="en-US" altLang="ja-JP" dirty="0">
                <a:solidFill>
                  <a:schemeClr val="bg1"/>
                </a:solidFill>
              </a:rPr>
              <a:t>XML </a:t>
            </a:r>
            <a:r>
              <a:rPr lang="ja-JP" altLang="en-US" dirty="0">
                <a:solidFill>
                  <a:schemeClr val="bg1"/>
                </a:solidFill>
              </a:rPr>
              <a:t>ベースのマークアップ言語</a:t>
            </a:r>
          </a:p>
        </p:txBody>
      </p:sp>
      <p:pic>
        <p:nvPicPr>
          <p:cNvPr id="5" name="図 4">
            <a:extLst>
              <a:ext uri="{FF2B5EF4-FFF2-40B4-BE49-F238E27FC236}">
                <a16:creationId xmlns:a16="http://schemas.microsoft.com/office/drawing/2014/main" id="{E9468E96-D33A-42AC-B5D1-0809D9DC7483}"/>
              </a:ext>
            </a:extLst>
          </p:cNvPr>
          <p:cNvPicPr>
            <a:picLocks noChangeAspect="1"/>
          </p:cNvPicPr>
          <p:nvPr/>
        </p:nvPicPr>
        <p:blipFill>
          <a:blip r:embed="rId3"/>
          <a:stretch>
            <a:fillRect/>
          </a:stretch>
        </p:blipFill>
        <p:spPr>
          <a:xfrm>
            <a:off x="5431367" y="2851329"/>
            <a:ext cx="6653212" cy="3998931"/>
          </a:xfrm>
          <a:prstGeom prst="rect">
            <a:avLst/>
          </a:prstGeom>
          <a:ln>
            <a:noFill/>
          </a:ln>
          <a:effectLst>
            <a:outerShdw blurRad="292100" dist="139700" dir="2700000" algn="tl" rotWithShape="0">
              <a:srgbClr val="333333">
                <a:alpha val="65000"/>
              </a:srgbClr>
            </a:outerShdw>
          </a:effectLst>
        </p:spPr>
      </p:pic>
      <p:sp>
        <p:nvSpPr>
          <p:cNvPr id="6" name="Text Placeholder 2">
            <a:extLst>
              <a:ext uri="{FF2B5EF4-FFF2-40B4-BE49-F238E27FC236}">
                <a16:creationId xmlns:a16="http://schemas.microsoft.com/office/drawing/2014/main" id="{ABEF8B92-B7A3-48B5-8E45-4D97E4D19248}"/>
              </a:ext>
            </a:extLst>
          </p:cNvPr>
          <p:cNvSpPr txBox="1">
            <a:spLocks/>
          </p:cNvSpPr>
          <p:nvPr/>
        </p:nvSpPr>
        <p:spPr>
          <a:xfrm>
            <a:off x="5215467" y="4796548"/>
            <a:ext cx="7085013" cy="192954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r>
              <a:rPr lang="en-US" altLang="ja-JP" dirty="0">
                <a:solidFill>
                  <a:schemeClr val="bg1"/>
                </a:solidFill>
              </a:rPr>
              <a:t>C#</a:t>
            </a:r>
          </a:p>
          <a:p>
            <a:pPr marL="0" indent="0" algn="ctr">
              <a:buNone/>
            </a:pPr>
            <a:r>
              <a:rPr lang="en-US" altLang="ja-JP" dirty="0">
                <a:solidFill>
                  <a:schemeClr val="bg1"/>
                </a:solidFill>
              </a:rPr>
              <a:t>Visual Studio </a:t>
            </a:r>
            <a:r>
              <a:rPr lang="ja-JP" altLang="en-US" dirty="0">
                <a:solidFill>
                  <a:schemeClr val="bg1"/>
                </a:solidFill>
              </a:rPr>
              <a:t>と相性抜群の言語</a:t>
            </a:r>
          </a:p>
        </p:txBody>
      </p:sp>
    </p:spTree>
    <p:extLst>
      <p:ext uri="{BB962C8B-B14F-4D97-AF65-F5344CB8AC3E}">
        <p14:creationId xmlns:p14="http://schemas.microsoft.com/office/powerpoint/2010/main" val="39109735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7E81-9CBD-4EC5-B001-48511DFEAA72}"/>
              </a:ext>
            </a:extLst>
          </p:cNvPr>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endParaRPr kumimoji="1" lang="ja-JP" altLang="en-US" dirty="0"/>
          </a:p>
        </p:txBody>
      </p:sp>
      <p:sp>
        <p:nvSpPr>
          <p:cNvPr id="3" name="Text Placeholder 2">
            <a:extLst>
              <a:ext uri="{FF2B5EF4-FFF2-40B4-BE49-F238E27FC236}">
                <a16:creationId xmlns:a16="http://schemas.microsoft.com/office/drawing/2014/main" id="{B008F53D-EDDD-4FE7-8455-D41111607E33}"/>
              </a:ext>
            </a:extLst>
          </p:cNvPr>
          <p:cNvSpPr>
            <a:spLocks noGrp="1"/>
          </p:cNvSpPr>
          <p:nvPr>
            <p:ph type="body" sz="quarter" idx="10"/>
          </p:nvPr>
        </p:nvSpPr>
        <p:spPr>
          <a:xfrm>
            <a:off x="274638" y="1212850"/>
            <a:ext cx="11887200" cy="800219"/>
          </a:xfrm>
        </p:spPr>
        <p:txBody>
          <a:bodyPr/>
          <a:lstStyle/>
          <a:p>
            <a:r>
              <a:rPr kumimoji="1" lang="en-US" altLang="ja-JP" dirty="0"/>
              <a:t>Windows </a:t>
            </a:r>
            <a:r>
              <a:rPr kumimoji="1" lang="ja-JP" altLang="en-US" dirty="0"/>
              <a:t>上で開発する上で最高の </a:t>
            </a:r>
            <a:r>
              <a:rPr kumimoji="1" lang="en-US" altLang="ja-JP" dirty="0"/>
              <a:t>IDE </a:t>
            </a:r>
            <a:r>
              <a:rPr kumimoji="1" lang="ja-JP" altLang="en-US" dirty="0"/>
              <a:t>の </a:t>
            </a:r>
            <a:r>
              <a:rPr kumimoji="1" lang="en-US" altLang="ja-JP" dirty="0"/>
              <a:t>1 </a:t>
            </a:r>
            <a:r>
              <a:rPr kumimoji="1" lang="ja-JP" altLang="en-US" dirty="0"/>
              <a:t>つ</a:t>
            </a:r>
          </a:p>
        </p:txBody>
      </p:sp>
      <p:pic>
        <p:nvPicPr>
          <p:cNvPr id="4" name="図 3">
            <a:extLst>
              <a:ext uri="{FF2B5EF4-FFF2-40B4-BE49-F238E27FC236}">
                <a16:creationId xmlns:a16="http://schemas.microsoft.com/office/drawing/2014/main" id="{974EC92E-EB31-49F6-88F2-F791838ED2BE}"/>
              </a:ext>
            </a:extLst>
          </p:cNvPr>
          <p:cNvPicPr>
            <a:picLocks noChangeAspect="1"/>
          </p:cNvPicPr>
          <p:nvPr/>
        </p:nvPicPr>
        <p:blipFill>
          <a:blip r:embed="rId2"/>
          <a:stretch>
            <a:fillRect/>
          </a:stretch>
        </p:blipFill>
        <p:spPr>
          <a:xfrm>
            <a:off x="274637" y="2077212"/>
            <a:ext cx="6947429" cy="4771303"/>
          </a:xfrm>
          <a:prstGeom prst="rect">
            <a:avLst/>
          </a:prstGeom>
        </p:spPr>
      </p:pic>
    </p:spTree>
    <p:extLst>
      <p:ext uri="{BB962C8B-B14F-4D97-AF65-F5344CB8AC3E}">
        <p14:creationId xmlns:p14="http://schemas.microsoft.com/office/powerpoint/2010/main" val="3213037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7E81-9CBD-4EC5-B001-48511DFEAA72}"/>
              </a:ext>
            </a:extLst>
          </p:cNvPr>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endParaRPr kumimoji="1" lang="ja-JP" altLang="en-US" dirty="0"/>
          </a:p>
        </p:txBody>
      </p:sp>
      <p:sp>
        <p:nvSpPr>
          <p:cNvPr id="3" name="Text Placeholder 2">
            <a:extLst>
              <a:ext uri="{FF2B5EF4-FFF2-40B4-BE49-F238E27FC236}">
                <a16:creationId xmlns:a16="http://schemas.microsoft.com/office/drawing/2014/main" id="{B008F53D-EDDD-4FE7-8455-D41111607E33}"/>
              </a:ext>
            </a:extLst>
          </p:cNvPr>
          <p:cNvSpPr>
            <a:spLocks noGrp="1"/>
          </p:cNvSpPr>
          <p:nvPr>
            <p:ph type="body" sz="quarter" idx="10"/>
          </p:nvPr>
        </p:nvSpPr>
        <p:spPr>
          <a:xfrm>
            <a:off x="274638" y="1212850"/>
            <a:ext cx="11887200" cy="1492716"/>
          </a:xfrm>
        </p:spPr>
        <p:txBody>
          <a:bodyPr/>
          <a:lstStyle/>
          <a:p>
            <a:r>
              <a:rPr kumimoji="1" lang="en-US" altLang="ja-JP" dirty="0"/>
              <a:t>Windows </a:t>
            </a:r>
            <a:r>
              <a:rPr kumimoji="1" lang="ja-JP" altLang="en-US" dirty="0"/>
              <a:t>上で開発する上で最高の </a:t>
            </a:r>
            <a:r>
              <a:rPr kumimoji="1" lang="en-US" altLang="ja-JP" dirty="0"/>
              <a:t>IDE </a:t>
            </a:r>
            <a:r>
              <a:rPr kumimoji="1" lang="ja-JP" altLang="en-US" dirty="0"/>
              <a:t>の </a:t>
            </a:r>
            <a:r>
              <a:rPr kumimoji="1" lang="en-US" altLang="ja-JP" dirty="0"/>
              <a:t>1 </a:t>
            </a:r>
            <a:r>
              <a:rPr kumimoji="1" lang="ja-JP" altLang="en-US" dirty="0"/>
              <a:t>つ</a:t>
            </a:r>
            <a:endParaRPr kumimoji="1" lang="en-US" altLang="ja-JP" dirty="0"/>
          </a:p>
          <a:p>
            <a:pPr marL="571500" indent="-571500">
              <a:buFont typeface="Arial" panose="020B0604020202020204" pitchFamily="34" charset="0"/>
              <a:buChar char="•"/>
            </a:pPr>
            <a:r>
              <a:rPr lang="ja-JP" altLang="en-US" dirty="0"/>
              <a:t>強力なインテリセンス</a:t>
            </a:r>
            <a:endParaRPr kumimoji="1" lang="ja-JP" altLang="en-US" dirty="0"/>
          </a:p>
        </p:txBody>
      </p:sp>
      <p:pic>
        <p:nvPicPr>
          <p:cNvPr id="4" name="図 3">
            <a:extLst>
              <a:ext uri="{FF2B5EF4-FFF2-40B4-BE49-F238E27FC236}">
                <a16:creationId xmlns:a16="http://schemas.microsoft.com/office/drawing/2014/main" id="{B9ED8046-0946-4E0D-A346-F8F6365B6712}"/>
              </a:ext>
            </a:extLst>
          </p:cNvPr>
          <p:cNvPicPr>
            <a:picLocks noChangeAspect="1"/>
          </p:cNvPicPr>
          <p:nvPr/>
        </p:nvPicPr>
        <p:blipFill>
          <a:blip r:embed="rId2"/>
          <a:stretch>
            <a:fillRect/>
          </a:stretch>
        </p:blipFill>
        <p:spPr>
          <a:xfrm>
            <a:off x="1011238" y="2799820"/>
            <a:ext cx="6226705" cy="2902386"/>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7DA8C1A7-50E6-43DD-B592-56AD418E1988}"/>
              </a:ext>
            </a:extLst>
          </p:cNvPr>
          <p:cNvPicPr>
            <a:picLocks noChangeAspect="1"/>
          </p:cNvPicPr>
          <p:nvPr/>
        </p:nvPicPr>
        <p:blipFill>
          <a:blip r:embed="rId3"/>
          <a:stretch>
            <a:fillRect/>
          </a:stretch>
        </p:blipFill>
        <p:spPr>
          <a:xfrm>
            <a:off x="6284913" y="4468719"/>
            <a:ext cx="5876925" cy="1704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9983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7E81-9CBD-4EC5-B001-48511DFEAA72}"/>
              </a:ext>
            </a:extLst>
          </p:cNvPr>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endParaRPr kumimoji="1" lang="ja-JP" altLang="en-US" dirty="0"/>
          </a:p>
        </p:txBody>
      </p:sp>
      <p:sp>
        <p:nvSpPr>
          <p:cNvPr id="3" name="Text Placeholder 2">
            <a:extLst>
              <a:ext uri="{FF2B5EF4-FFF2-40B4-BE49-F238E27FC236}">
                <a16:creationId xmlns:a16="http://schemas.microsoft.com/office/drawing/2014/main" id="{B008F53D-EDDD-4FE7-8455-D41111607E33}"/>
              </a:ext>
            </a:extLst>
          </p:cNvPr>
          <p:cNvSpPr>
            <a:spLocks noGrp="1"/>
          </p:cNvSpPr>
          <p:nvPr>
            <p:ph type="body" sz="quarter" idx="10"/>
          </p:nvPr>
        </p:nvSpPr>
        <p:spPr>
          <a:xfrm>
            <a:off x="274638" y="1212850"/>
            <a:ext cx="11887200" cy="1492716"/>
          </a:xfrm>
        </p:spPr>
        <p:txBody>
          <a:bodyPr/>
          <a:lstStyle/>
          <a:p>
            <a:r>
              <a:rPr kumimoji="1" lang="en-US" altLang="ja-JP" dirty="0"/>
              <a:t>Windows </a:t>
            </a:r>
            <a:r>
              <a:rPr kumimoji="1" lang="ja-JP" altLang="en-US" dirty="0"/>
              <a:t>上で開発する上で最高の </a:t>
            </a:r>
            <a:r>
              <a:rPr kumimoji="1" lang="en-US" altLang="ja-JP" dirty="0"/>
              <a:t>IDE </a:t>
            </a:r>
            <a:r>
              <a:rPr kumimoji="1" lang="ja-JP" altLang="en-US" dirty="0"/>
              <a:t>の </a:t>
            </a:r>
            <a:r>
              <a:rPr kumimoji="1" lang="en-US" altLang="ja-JP" dirty="0"/>
              <a:t>1 </a:t>
            </a:r>
            <a:r>
              <a:rPr kumimoji="1" lang="ja-JP" altLang="en-US" dirty="0"/>
              <a:t>つ</a:t>
            </a:r>
            <a:endParaRPr kumimoji="1" lang="en-US" altLang="ja-JP" dirty="0"/>
          </a:p>
          <a:p>
            <a:pPr marL="571500" indent="-571500">
              <a:buFont typeface="Arial" panose="020B0604020202020204" pitchFamily="34" charset="0"/>
              <a:buChar char="•"/>
            </a:pPr>
            <a:r>
              <a:rPr kumimoji="1" lang="en-US" altLang="ja-JP" dirty="0"/>
              <a:t>Windows Template Studio </a:t>
            </a:r>
            <a:r>
              <a:rPr kumimoji="1" lang="ja-JP" altLang="en-US" dirty="0"/>
              <a:t>による豊富な雛形</a:t>
            </a:r>
            <a:endParaRPr kumimoji="1" lang="en-US" altLang="ja-JP" dirty="0"/>
          </a:p>
        </p:txBody>
      </p:sp>
      <p:pic>
        <p:nvPicPr>
          <p:cNvPr id="6" name="図 5">
            <a:extLst>
              <a:ext uri="{FF2B5EF4-FFF2-40B4-BE49-F238E27FC236}">
                <a16:creationId xmlns:a16="http://schemas.microsoft.com/office/drawing/2014/main" id="{FF570ECB-9BB5-4599-8618-324079137F4F}"/>
              </a:ext>
            </a:extLst>
          </p:cNvPr>
          <p:cNvPicPr>
            <a:picLocks noChangeAspect="1"/>
          </p:cNvPicPr>
          <p:nvPr/>
        </p:nvPicPr>
        <p:blipFill>
          <a:blip r:embed="rId2"/>
          <a:stretch>
            <a:fillRect/>
          </a:stretch>
        </p:blipFill>
        <p:spPr>
          <a:xfrm>
            <a:off x="411838" y="2705566"/>
            <a:ext cx="6378429" cy="4183407"/>
          </a:xfrm>
          <a:prstGeom prst="rect">
            <a:avLst/>
          </a:prstGeom>
        </p:spPr>
      </p:pic>
      <p:sp>
        <p:nvSpPr>
          <p:cNvPr id="7" name="TextBox 6">
            <a:extLst>
              <a:ext uri="{FF2B5EF4-FFF2-40B4-BE49-F238E27FC236}">
                <a16:creationId xmlns:a16="http://schemas.microsoft.com/office/drawing/2014/main" id="{5CBDDF12-9B4A-4FCA-9B7F-7E529AEA43AA}"/>
              </a:ext>
            </a:extLst>
          </p:cNvPr>
          <p:cNvSpPr txBox="1"/>
          <p:nvPr/>
        </p:nvSpPr>
        <p:spPr>
          <a:xfrm>
            <a:off x="6927467" y="2705566"/>
            <a:ext cx="6027612" cy="1855893"/>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様々な雛形が可能</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en-US" altLang="ja-JP" sz="2400" dirty="0">
                <a:gradFill>
                  <a:gsLst>
                    <a:gs pos="2917">
                      <a:schemeClr val="tx1"/>
                    </a:gs>
                    <a:gs pos="30000">
                      <a:schemeClr val="tx1"/>
                    </a:gs>
                  </a:gsLst>
                  <a:lin ang="5400000" scaled="0"/>
                </a:gradFill>
              </a:rPr>
              <a:t>MVVM</a:t>
            </a:r>
            <a:r>
              <a:rPr kumimoji="1" lang="ja-JP" altLang="en-US" sz="2400" dirty="0" err="1">
                <a:gradFill>
                  <a:gsLst>
                    <a:gs pos="2917">
                      <a:schemeClr val="tx1"/>
                    </a:gs>
                    <a:gs pos="30000">
                      <a:schemeClr val="tx1"/>
                    </a:gs>
                  </a:gsLst>
                  <a:lin ang="5400000" scaled="0"/>
                </a:gradFill>
              </a:rPr>
              <a:t>、</a:t>
            </a:r>
            <a:r>
              <a:rPr kumimoji="1" lang="ja-JP" altLang="en-US" sz="2400" dirty="0">
                <a:gradFill>
                  <a:gsLst>
                    <a:gs pos="2917">
                      <a:schemeClr val="tx1"/>
                    </a:gs>
                    <a:gs pos="30000">
                      <a:schemeClr val="tx1"/>
                    </a:gs>
                  </a:gsLst>
                  <a:lin ang="5400000" scaled="0"/>
                </a:gradFill>
              </a:rPr>
              <a:t>コードビハインドの選択</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ナビゲーションビュー、マスター詳細、</a:t>
            </a:r>
            <a:r>
              <a:rPr kumimoji="1" lang="en-US" altLang="ja-JP" sz="2400" dirty="0">
                <a:gradFill>
                  <a:gsLst>
                    <a:gs pos="2917">
                      <a:schemeClr val="tx1"/>
                    </a:gs>
                    <a:gs pos="30000">
                      <a:schemeClr val="tx1"/>
                    </a:gs>
                  </a:gsLst>
                  <a:lin ang="5400000" scaled="0"/>
                </a:gradFill>
              </a:rPr>
              <a:t>etc...</a:t>
            </a: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ライブタイル、トースト、通知、</a:t>
            </a:r>
            <a:r>
              <a:rPr kumimoji="1" lang="en-US" altLang="ja-JP" sz="2400" dirty="0">
                <a:gradFill>
                  <a:gsLst>
                    <a:gs pos="2917">
                      <a:schemeClr val="tx1"/>
                    </a:gs>
                    <a:gs pos="30000">
                      <a:schemeClr val="tx1"/>
                    </a:gs>
                  </a:gsLst>
                  <a:lin ang="5400000" scaled="0"/>
                </a:gradFill>
              </a:rPr>
              <a:t>etc...</a:t>
            </a:r>
          </a:p>
        </p:txBody>
      </p:sp>
    </p:spTree>
    <p:extLst>
      <p:ext uri="{BB962C8B-B14F-4D97-AF65-F5344CB8AC3E}">
        <p14:creationId xmlns:p14="http://schemas.microsoft.com/office/powerpoint/2010/main" val="40490391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1492716"/>
          </a:xfrm>
        </p:spPr>
        <p:txBody>
          <a:bodyPr/>
          <a:lstStyle/>
          <a:p>
            <a:r>
              <a:rPr lang="en-US" altLang="ja-JP" dirty="0"/>
              <a:t>Windows 10 </a:t>
            </a:r>
            <a:r>
              <a:rPr lang="ja-JP" altLang="en-US" dirty="0"/>
              <a:t>のネイティブアプリ開発の種類の理解</a:t>
            </a:r>
            <a:endParaRPr lang="en-US" altLang="ja-JP" dirty="0"/>
          </a:p>
          <a:p>
            <a:r>
              <a:rPr kumimoji="1" lang="en-US" altLang="ja-JP" dirty="0"/>
              <a:t>UWP </a:t>
            </a:r>
            <a:r>
              <a:rPr kumimoji="1" lang="ja-JP" altLang="en-US" dirty="0"/>
              <a:t>のいいところの共有</a:t>
            </a:r>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lang="ja-JP" altLang="en-US" dirty="0"/>
              <a:t>本セッションのゴール</a:t>
            </a:r>
            <a:endParaRPr kumimoji="1" lang="ja-JP" altLang="en-US" dirty="0"/>
          </a:p>
        </p:txBody>
      </p:sp>
    </p:spTree>
    <p:extLst>
      <p:ext uri="{BB962C8B-B14F-4D97-AF65-F5344CB8AC3E}">
        <p14:creationId xmlns:p14="http://schemas.microsoft.com/office/powerpoint/2010/main" val="21492343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7E81-9CBD-4EC5-B001-48511DFEAA72}"/>
              </a:ext>
            </a:extLst>
          </p:cNvPr>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endParaRPr kumimoji="1" lang="ja-JP" altLang="en-US" dirty="0"/>
          </a:p>
        </p:txBody>
      </p:sp>
      <p:sp>
        <p:nvSpPr>
          <p:cNvPr id="3" name="Text Placeholder 2">
            <a:extLst>
              <a:ext uri="{FF2B5EF4-FFF2-40B4-BE49-F238E27FC236}">
                <a16:creationId xmlns:a16="http://schemas.microsoft.com/office/drawing/2014/main" id="{B008F53D-EDDD-4FE7-8455-D41111607E33}"/>
              </a:ext>
            </a:extLst>
          </p:cNvPr>
          <p:cNvSpPr>
            <a:spLocks noGrp="1"/>
          </p:cNvSpPr>
          <p:nvPr>
            <p:ph type="body" sz="quarter" idx="10"/>
          </p:nvPr>
        </p:nvSpPr>
        <p:spPr>
          <a:xfrm>
            <a:off x="274638" y="1212850"/>
            <a:ext cx="11887200" cy="1492716"/>
          </a:xfrm>
        </p:spPr>
        <p:txBody>
          <a:bodyPr/>
          <a:lstStyle/>
          <a:p>
            <a:r>
              <a:rPr kumimoji="1" lang="en-US" altLang="ja-JP" dirty="0"/>
              <a:t>Windows </a:t>
            </a:r>
            <a:r>
              <a:rPr kumimoji="1" lang="ja-JP" altLang="en-US" dirty="0"/>
              <a:t>上で開発する上で最高の </a:t>
            </a:r>
            <a:r>
              <a:rPr kumimoji="1" lang="en-US" altLang="ja-JP" dirty="0"/>
              <a:t>IDE </a:t>
            </a:r>
            <a:r>
              <a:rPr kumimoji="1" lang="ja-JP" altLang="en-US" dirty="0"/>
              <a:t>の </a:t>
            </a:r>
            <a:r>
              <a:rPr kumimoji="1" lang="en-US" altLang="ja-JP" dirty="0"/>
              <a:t>1 </a:t>
            </a:r>
            <a:r>
              <a:rPr kumimoji="1" lang="ja-JP" altLang="en-US" dirty="0"/>
              <a:t>つ</a:t>
            </a:r>
            <a:endParaRPr kumimoji="1" lang="en-US" altLang="ja-JP" dirty="0"/>
          </a:p>
          <a:p>
            <a:pPr marL="571500" indent="-571500">
              <a:buFont typeface="Arial" panose="020B0604020202020204" pitchFamily="34" charset="0"/>
              <a:buChar char="•"/>
            </a:pPr>
            <a:r>
              <a:rPr lang="ja-JP" altLang="en-US" dirty="0"/>
              <a:t>コードレンズによるコードのメタ情報の参照</a:t>
            </a:r>
            <a:endParaRPr kumimoji="1" lang="en-US" altLang="ja-JP" dirty="0"/>
          </a:p>
        </p:txBody>
      </p:sp>
      <p:sp>
        <p:nvSpPr>
          <p:cNvPr id="7" name="TextBox 6">
            <a:extLst>
              <a:ext uri="{FF2B5EF4-FFF2-40B4-BE49-F238E27FC236}">
                <a16:creationId xmlns:a16="http://schemas.microsoft.com/office/drawing/2014/main" id="{5CBDDF12-9B4A-4FCA-9B7F-7E529AEA43AA}"/>
              </a:ext>
            </a:extLst>
          </p:cNvPr>
          <p:cNvSpPr txBox="1"/>
          <p:nvPr/>
        </p:nvSpPr>
        <p:spPr>
          <a:xfrm>
            <a:off x="6927467" y="2705566"/>
            <a:ext cx="6027612" cy="1855893"/>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他人の書いたコードを見るときの強い味方</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いつ？誰が？何のために編集した？</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このメソッドは何処で参照されてる？</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テストメソッドはちゃんと書かれてる？</a:t>
            </a:r>
            <a:endParaRPr kumimoji="1" lang="en-US" altLang="ja-JP" sz="2400" dirty="0">
              <a:gradFill>
                <a:gsLst>
                  <a:gs pos="2917">
                    <a:schemeClr val="tx1"/>
                  </a:gs>
                  <a:gs pos="30000">
                    <a:schemeClr val="tx1"/>
                  </a:gs>
                </a:gsLst>
                <a:lin ang="5400000" scaled="0"/>
              </a:gradFill>
            </a:endParaRPr>
          </a:p>
        </p:txBody>
      </p:sp>
      <p:pic>
        <p:nvPicPr>
          <p:cNvPr id="4" name="図 3">
            <a:extLst>
              <a:ext uri="{FF2B5EF4-FFF2-40B4-BE49-F238E27FC236}">
                <a16:creationId xmlns:a16="http://schemas.microsoft.com/office/drawing/2014/main" id="{7D260696-881D-4D40-8620-87A4D58A7CB8}"/>
              </a:ext>
            </a:extLst>
          </p:cNvPr>
          <p:cNvPicPr>
            <a:picLocks noChangeAspect="1"/>
          </p:cNvPicPr>
          <p:nvPr/>
        </p:nvPicPr>
        <p:blipFill>
          <a:blip r:embed="rId2"/>
          <a:stretch>
            <a:fillRect/>
          </a:stretch>
        </p:blipFill>
        <p:spPr>
          <a:xfrm>
            <a:off x="272272" y="2838875"/>
            <a:ext cx="6450261" cy="1790484"/>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384CF82D-8577-464C-AFDF-898922AD46CA}"/>
              </a:ext>
            </a:extLst>
          </p:cNvPr>
          <p:cNvPicPr>
            <a:picLocks noChangeAspect="1"/>
          </p:cNvPicPr>
          <p:nvPr/>
        </p:nvPicPr>
        <p:blipFill>
          <a:blip r:embed="rId3"/>
          <a:stretch>
            <a:fillRect/>
          </a:stretch>
        </p:blipFill>
        <p:spPr>
          <a:xfrm>
            <a:off x="272272" y="4914901"/>
            <a:ext cx="6549566" cy="1206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42561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C41016AC-11BB-476F-B386-F974D4E0EE8F}"/>
              </a:ext>
            </a:extLst>
          </p:cNvPr>
          <p:cNvSpPr>
            <a:spLocks noGrp="1"/>
          </p:cNvSpPr>
          <p:nvPr>
            <p:ph type="body" sz="quarter" idx="10"/>
          </p:nvPr>
        </p:nvSpPr>
        <p:spPr>
          <a:xfrm>
            <a:off x="274638" y="1212850"/>
            <a:ext cx="11887200" cy="2000548"/>
          </a:xfrm>
        </p:spPr>
        <p:txBody>
          <a:bodyPr/>
          <a:lstStyle/>
          <a:p>
            <a:r>
              <a:rPr kumimoji="1" lang="ja-JP" altLang="en-US" dirty="0"/>
              <a:t>開発環境は </a:t>
            </a:r>
            <a:r>
              <a:rPr kumimoji="1" lang="en-US" altLang="ja-JP" dirty="0"/>
              <a:t>Visual Studio 2017</a:t>
            </a:r>
          </a:p>
          <a:p>
            <a:r>
              <a:rPr lang="ja-JP" altLang="en-US" dirty="0"/>
              <a:t>開発言語は様々</a:t>
            </a:r>
            <a:endParaRPr lang="en-US" altLang="ja-JP" dirty="0"/>
          </a:p>
          <a:p>
            <a:pPr lvl="1"/>
            <a:r>
              <a:rPr kumimoji="1" lang="ja-JP" altLang="en-US" dirty="0"/>
              <a:t>お勧めは </a:t>
            </a:r>
            <a:r>
              <a:rPr kumimoji="1" lang="en-US" altLang="ja-JP" dirty="0"/>
              <a:t>C# + XAML </a:t>
            </a:r>
            <a:r>
              <a:rPr kumimoji="1" lang="ja-JP" altLang="en-US" dirty="0"/>
              <a:t>の組み合わせ</a:t>
            </a:r>
          </a:p>
        </p:txBody>
      </p:sp>
      <p:sp>
        <p:nvSpPr>
          <p:cNvPr id="2" name="タイトル 1">
            <a:extLst>
              <a:ext uri="{FF2B5EF4-FFF2-40B4-BE49-F238E27FC236}">
                <a16:creationId xmlns:a16="http://schemas.microsoft.com/office/drawing/2014/main" id="{BE844DBD-CE5C-4148-96A7-6AFA2D455962}"/>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4682497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20E3-856D-4704-976B-ED91469CE2A9}"/>
              </a:ext>
            </a:extLst>
          </p:cNvPr>
          <p:cNvSpPr>
            <a:spLocks noGrp="1"/>
          </p:cNvSpPr>
          <p:nvPr>
            <p:ph type="title"/>
          </p:nvPr>
        </p:nvSpPr>
        <p:spPr/>
        <p:txBody>
          <a:bodyPr/>
          <a:lstStyle/>
          <a:p>
            <a:r>
              <a:rPr kumimoji="1" lang="ja-JP" altLang="en-US" dirty="0"/>
              <a:t>お勧め機能</a:t>
            </a:r>
            <a:r>
              <a:rPr lang="en-US" altLang="ja-JP" dirty="0"/>
              <a:t> 2 </a:t>
            </a:r>
            <a:r>
              <a:rPr lang="ja-JP" altLang="en-US" dirty="0"/>
              <a:t>つ</a:t>
            </a:r>
            <a:endParaRPr kumimoji="1" lang="ja-JP" altLang="en-US" dirty="0"/>
          </a:p>
        </p:txBody>
      </p:sp>
    </p:spTree>
    <p:extLst>
      <p:ext uri="{BB962C8B-B14F-4D97-AF65-F5344CB8AC3E}">
        <p14:creationId xmlns:p14="http://schemas.microsoft.com/office/powerpoint/2010/main" val="2150481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EC153E-2667-44DF-BBB0-656B69453FC0}"/>
              </a:ext>
            </a:extLst>
          </p:cNvPr>
          <p:cNvSpPr>
            <a:spLocks noGrp="1"/>
          </p:cNvSpPr>
          <p:nvPr>
            <p:ph type="body" sz="quarter" idx="10"/>
          </p:nvPr>
        </p:nvSpPr>
        <p:spPr>
          <a:xfrm>
            <a:off x="274638" y="1212850"/>
            <a:ext cx="11887200" cy="2616101"/>
          </a:xfrm>
        </p:spPr>
        <p:txBody>
          <a:bodyPr/>
          <a:lstStyle/>
          <a:p>
            <a:r>
              <a:rPr kumimoji="1" lang="ja-JP" altLang="en-US" dirty="0"/>
              <a:t>ペンによる入力に対応が低コストで可能</a:t>
            </a:r>
            <a:endParaRPr kumimoji="1" lang="en-US" altLang="ja-JP" dirty="0"/>
          </a:p>
          <a:p>
            <a:pPr lvl="1"/>
            <a:r>
              <a:rPr lang="en-US" altLang="ja-JP" dirty="0" err="1"/>
              <a:t>InkCanvas</a:t>
            </a:r>
            <a:r>
              <a:rPr lang="en-US" altLang="ja-JP" dirty="0"/>
              <a:t> </a:t>
            </a:r>
            <a:r>
              <a:rPr lang="ja-JP" altLang="en-US" dirty="0" err="1"/>
              <a:t>を置</a:t>
            </a:r>
            <a:r>
              <a:rPr lang="ja-JP" altLang="en-US" dirty="0"/>
              <a:t>くだけ（＋</a:t>
            </a:r>
            <a:r>
              <a:rPr lang="en-US" altLang="ja-JP" dirty="0"/>
              <a:t>α</a:t>
            </a:r>
            <a:r>
              <a:rPr lang="ja-JP" altLang="en-US" dirty="0"/>
              <a:t>で </a:t>
            </a:r>
            <a:r>
              <a:rPr lang="en-US" altLang="ja-JP" dirty="0" err="1"/>
              <a:t>InkToolbar</a:t>
            </a:r>
            <a:r>
              <a:rPr lang="ja-JP" altLang="en-US" dirty="0"/>
              <a:t>）</a:t>
            </a:r>
            <a:endParaRPr lang="en-US" altLang="ja-JP" dirty="0"/>
          </a:p>
          <a:p>
            <a:r>
              <a:rPr kumimoji="1" lang="en-US" altLang="ja-JP" dirty="0"/>
              <a:t>April 2018 Update </a:t>
            </a:r>
            <a:r>
              <a:rPr kumimoji="1" lang="ja-JP" altLang="en-US" dirty="0"/>
              <a:t>では </a:t>
            </a:r>
            <a:r>
              <a:rPr kumimoji="1" lang="en-US" altLang="ja-JP" dirty="0" err="1"/>
              <a:t>TextBox</a:t>
            </a:r>
            <a:r>
              <a:rPr kumimoji="1" lang="en-US" altLang="ja-JP" dirty="0"/>
              <a:t> </a:t>
            </a:r>
            <a:r>
              <a:rPr kumimoji="1" lang="ja-JP" altLang="en-US" dirty="0"/>
              <a:t>が</a:t>
            </a:r>
            <a:br>
              <a:rPr kumimoji="1" lang="en-US" altLang="ja-JP" dirty="0"/>
            </a:br>
            <a:r>
              <a:rPr kumimoji="1" lang="ja-JP" altLang="en-US" dirty="0"/>
              <a:t>ペン対応（英語のみ）している</a:t>
            </a:r>
          </a:p>
        </p:txBody>
      </p:sp>
      <p:sp>
        <p:nvSpPr>
          <p:cNvPr id="3" name="Title 2">
            <a:extLst>
              <a:ext uri="{FF2B5EF4-FFF2-40B4-BE49-F238E27FC236}">
                <a16:creationId xmlns:a16="http://schemas.microsoft.com/office/drawing/2014/main" id="{601A029F-2E18-4516-9A1A-9FC0ABC534A1}"/>
              </a:ext>
            </a:extLst>
          </p:cNvPr>
          <p:cNvSpPr>
            <a:spLocks noGrp="1"/>
          </p:cNvSpPr>
          <p:nvPr>
            <p:ph type="title"/>
          </p:nvPr>
        </p:nvSpPr>
        <p:spPr/>
        <p:txBody>
          <a:bodyPr/>
          <a:lstStyle/>
          <a:p>
            <a:r>
              <a:rPr kumimoji="1" lang="ja-JP" altLang="en-US" dirty="0"/>
              <a:t>ペン対応</a:t>
            </a:r>
          </a:p>
        </p:txBody>
      </p:sp>
      <p:pic>
        <p:nvPicPr>
          <p:cNvPr id="2" name="図 1">
            <a:extLst>
              <a:ext uri="{FF2B5EF4-FFF2-40B4-BE49-F238E27FC236}">
                <a16:creationId xmlns:a16="http://schemas.microsoft.com/office/drawing/2014/main" id="{A7A5A166-3C34-4AEE-8CE9-41A7A4EBC6FD}"/>
              </a:ext>
            </a:extLst>
          </p:cNvPr>
          <p:cNvPicPr>
            <a:picLocks noChangeAspect="1"/>
          </p:cNvPicPr>
          <p:nvPr/>
        </p:nvPicPr>
        <p:blipFill>
          <a:blip r:embed="rId2"/>
          <a:stretch>
            <a:fillRect/>
          </a:stretch>
        </p:blipFill>
        <p:spPr>
          <a:xfrm>
            <a:off x="274638" y="3911600"/>
            <a:ext cx="4803826" cy="2888190"/>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1916C18C-DBF4-4790-A81C-1B0C4DE71621}"/>
              </a:ext>
            </a:extLst>
          </p:cNvPr>
          <p:cNvPicPr>
            <a:picLocks noChangeAspect="1"/>
          </p:cNvPicPr>
          <p:nvPr/>
        </p:nvPicPr>
        <p:blipFill>
          <a:blip r:embed="rId3"/>
          <a:stretch>
            <a:fillRect/>
          </a:stretch>
        </p:blipFill>
        <p:spPr>
          <a:xfrm>
            <a:off x="5452534" y="3911600"/>
            <a:ext cx="6218238" cy="2147768"/>
          </a:xfrm>
          <a:prstGeom prst="rect">
            <a:avLst/>
          </a:prstGeom>
          <a:ln>
            <a:noFill/>
          </a:ln>
          <a:effectLst>
            <a:outerShdw blurRad="292100" dist="139700" dir="2700000" algn="tl" rotWithShape="0">
              <a:srgbClr val="333333">
                <a:alpha val="65000"/>
              </a:srgbClr>
            </a:outerShdw>
          </a:effectLst>
        </p:spPr>
      </p:pic>
      <p:sp>
        <p:nvSpPr>
          <p:cNvPr id="7" name="吹き出し: 四角形 6">
            <a:extLst>
              <a:ext uri="{FF2B5EF4-FFF2-40B4-BE49-F238E27FC236}">
                <a16:creationId xmlns:a16="http://schemas.microsoft.com/office/drawing/2014/main" id="{C1168C95-77B1-4ECC-9D53-8F2ED8A30AE0}"/>
              </a:ext>
            </a:extLst>
          </p:cNvPr>
          <p:cNvSpPr/>
          <p:nvPr/>
        </p:nvSpPr>
        <p:spPr bwMode="auto">
          <a:xfrm>
            <a:off x="7264400" y="5858933"/>
            <a:ext cx="5029200" cy="940857"/>
          </a:xfrm>
          <a:prstGeom prst="wedgeRectCallout">
            <a:avLst>
              <a:gd name="adj1" fmla="val -51136"/>
              <a:gd name="adj2" fmla="val -9048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err="1">
                <a:gradFill>
                  <a:gsLst>
                    <a:gs pos="0">
                      <a:srgbClr val="FFFFFF"/>
                    </a:gs>
                    <a:gs pos="100000">
                      <a:srgbClr val="FFFFFF"/>
                    </a:gs>
                  </a:gsLst>
                  <a:lin ang="5400000" scaled="0"/>
                </a:gradFill>
                <a:ea typeface="Segoe UI" pitchFamily="34" charset="0"/>
                <a:cs typeface="Segoe UI" pitchFamily="34" charset="0"/>
              </a:rPr>
              <a:t>TextBox</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に直接書き込める</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02571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502225F-7E07-4C32-959D-3C194BBECC66}"/>
              </a:ext>
            </a:extLst>
          </p:cNvPr>
          <p:cNvSpPr>
            <a:spLocks noGrp="1"/>
          </p:cNvSpPr>
          <p:nvPr>
            <p:ph type="title"/>
          </p:nvPr>
        </p:nvSpPr>
        <p:spPr/>
        <p:txBody>
          <a:bodyPr/>
          <a:lstStyle/>
          <a:p>
            <a:r>
              <a:rPr kumimoji="1" lang="ja-JP" altLang="en-US" dirty="0"/>
              <a:t>ペン対応例</a:t>
            </a:r>
          </a:p>
        </p:txBody>
      </p:sp>
      <p:sp>
        <p:nvSpPr>
          <p:cNvPr id="5" name="テキスト プレースホルダー 4">
            <a:extLst>
              <a:ext uri="{FF2B5EF4-FFF2-40B4-BE49-F238E27FC236}">
                <a16:creationId xmlns:a16="http://schemas.microsoft.com/office/drawing/2014/main" id="{B90A2A07-0BDE-46E8-8B73-A29C8C9281FB}"/>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6923907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162AF-960F-41D9-8E9F-FAD1CC40EE2A}"/>
              </a:ext>
            </a:extLst>
          </p:cNvPr>
          <p:cNvSpPr>
            <a:spLocks noGrp="1"/>
          </p:cNvSpPr>
          <p:nvPr>
            <p:ph type="body" sz="quarter" idx="10"/>
          </p:nvPr>
        </p:nvSpPr>
        <p:spPr>
          <a:xfrm>
            <a:off x="274638" y="1212850"/>
            <a:ext cx="11887200" cy="800219"/>
          </a:xfrm>
        </p:spPr>
        <p:txBody>
          <a:bodyPr/>
          <a:lstStyle/>
          <a:p>
            <a:pPr marL="0" indent="0">
              <a:buNone/>
            </a:pPr>
            <a:r>
              <a:rPr lang="ja-JP" altLang="en-US" dirty="0"/>
              <a:t>コンテンツへのアクセス履歴を横断的に確認できる</a:t>
            </a:r>
            <a:endParaRPr kumimoji="1" lang="ja-JP" altLang="en-US" dirty="0"/>
          </a:p>
        </p:txBody>
      </p:sp>
      <p:sp>
        <p:nvSpPr>
          <p:cNvPr id="3" name="Title 2">
            <a:extLst>
              <a:ext uri="{FF2B5EF4-FFF2-40B4-BE49-F238E27FC236}">
                <a16:creationId xmlns:a16="http://schemas.microsoft.com/office/drawing/2014/main" id="{F06E1CB0-B0FE-4B6D-AB25-286558D7F3EC}"/>
              </a:ext>
            </a:extLst>
          </p:cNvPr>
          <p:cNvSpPr>
            <a:spLocks noGrp="1"/>
          </p:cNvSpPr>
          <p:nvPr>
            <p:ph type="title"/>
          </p:nvPr>
        </p:nvSpPr>
        <p:spPr/>
        <p:txBody>
          <a:bodyPr/>
          <a:lstStyle/>
          <a:p>
            <a:r>
              <a:rPr kumimoji="1" lang="ja-JP" altLang="en-US" dirty="0"/>
              <a:t>タイムライン</a:t>
            </a:r>
          </a:p>
        </p:txBody>
      </p:sp>
      <p:pic>
        <p:nvPicPr>
          <p:cNvPr id="4" name="図 3">
            <a:extLst>
              <a:ext uri="{FF2B5EF4-FFF2-40B4-BE49-F238E27FC236}">
                <a16:creationId xmlns:a16="http://schemas.microsoft.com/office/drawing/2014/main" id="{183E210A-6E9B-4DE3-90E1-5E78C97C1BBD}"/>
              </a:ext>
            </a:extLst>
          </p:cNvPr>
          <p:cNvPicPr>
            <a:picLocks noChangeAspect="1"/>
          </p:cNvPicPr>
          <p:nvPr/>
        </p:nvPicPr>
        <p:blipFill>
          <a:blip r:embed="rId3"/>
          <a:stretch>
            <a:fillRect/>
          </a:stretch>
        </p:blipFill>
        <p:spPr>
          <a:xfrm>
            <a:off x="466611" y="1948121"/>
            <a:ext cx="5680189" cy="3674684"/>
          </a:xfrm>
          <a:prstGeom prst="rect">
            <a:avLst/>
          </a:prstGeom>
        </p:spPr>
      </p:pic>
      <p:sp>
        <p:nvSpPr>
          <p:cNvPr id="5" name="TextBox 6">
            <a:extLst>
              <a:ext uri="{FF2B5EF4-FFF2-40B4-BE49-F238E27FC236}">
                <a16:creationId xmlns:a16="http://schemas.microsoft.com/office/drawing/2014/main" id="{3916D787-735B-4601-9DCB-08887F1EF5E4}"/>
              </a:ext>
            </a:extLst>
          </p:cNvPr>
          <p:cNvSpPr txBox="1"/>
          <p:nvPr/>
        </p:nvSpPr>
        <p:spPr>
          <a:xfrm>
            <a:off x="6218237" y="2024108"/>
            <a:ext cx="6027612"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いつ何をしていたのかがわかる</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タイムラインから選択するとアプリが起動</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en-US" altLang="ja-JP" sz="2400" dirty="0">
                <a:gradFill>
                  <a:gsLst>
                    <a:gs pos="2917">
                      <a:schemeClr val="tx1"/>
                    </a:gs>
                    <a:gs pos="30000">
                      <a:schemeClr val="tx1"/>
                    </a:gs>
                  </a:gsLst>
                  <a:lin ang="5400000" scaled="0"/>
                </a:gradFill>
              </a:rPr>
              <a:t>Microsoft Graph </a:t>
            </a:r>
            <a:r>
              <a:rPr kumimoji="1" lang="ja-JP" altLang="en-US" sz="2400" dirty="0">
                <a:gradFill>
                  <a:gsLst>
                    <a:gs pos="2917">
                      <a:schemeClr val="tx1"/>
                    </a:gs>
                    <a:gs pos="30000">
                      <a:schemeClr val="tx1"/>
                    </a:gs>
                  </a:gsLst>
                  <a:lin ang="5400000" scaled="0"/>
                </a:gradFill>
              </a:rPr>
              <a:t>の </a:t>
            </a:r>
            <a:r>
              <a:rPr kumimoji="1" lang="en-US" altLang="ja-JP" sz="2400" dirty="0" err="1">
                <a:gradFill>
                  <a:gsLst>
                    <a:gs pos="2917">
                      <a:schemeClr val="tx1"/>
                    </a:gs>
                    <a:gs pos="30000">
                      <a:schemeClr val="tx1"/>
                    </a:gs>
                  </a:gsLst>
                  <a:lin ang="5400000" scaled="0"/>
                </a:gradFill>
              </a:rPr>
              <a:t>UserActivities</a:t>
            </a:r>
            <a:r>
              <a:rPr kumimoji="1" lang="en-US" altLang="ja-JP" sz="2400" dirty="0">
                <a:gradFill>
                  <a:gsLst>
                    <a:gs pos="2917">
                      <a:schemeClr val="tx1"/>
                    </a:gs>
                    <a:gs pos="30000">
                      <a:schemeClr val="tx1"/>
                    </a:gs>
                  </a:gsLst>
                  <a:lin ang="5400000" scaled="0"/>
                </a:gradFill>
              </a:rPr>
              <a:t> API </a:t>
            </a:r>
            <a:r>
              <a:rPr kumimoji="1" lang="ja-JP" altLang="en-US" sz="2400" dirty="0">
                <a:gradFill>
                  <a:gsLst>
                    <a:gs pos="2917">
                      <a:schemeClr val="tx1"/>
                    </a:gs>
                    <a:gs pos="30000">
                      <a:schemeClr val="tx1"/>
                    </a:gs>
                  </a:gsLst>
                  <a:lin ang="5400000" scaled="0"/>
                </a:gradFill>
              </a:rPr>
              <a:t>を使うと </a:t>
            </a:r>
            <a:r>
              <a:rPr kumimoji="1" lang="en-US" altLang="ja-JP" sz="2400" dirty="0">
                <a:gradFill>
                  <a:gsLst>
                    <a:gs pos="2917">
                      <a:schemeClr val="tx1"/>
                    </a:gs>
                    <a:gs pos="30000">
                      <a:schemeClr val="tx1"/>
                    </a:gs>
                  </a:gsLst>
                  <a:lin ang="5400000" scaled="0"/>
                </a:gradFill>
              </a:rPr>
              <a:t>iOS</a:t>
            </a:r>
            <a:r>
              <a:rPr kumimoji="1" lang="ja-JP" altLang="en-US" sz="2400" dirty="0" err="1">
                <a:gradFill>
                  <a:gsLst>
                    <a:gs pos="2917">
                      <a:schemeClr val="tx1"/>
                    </a:gs>
                    <a:gs pos="30000">
                      <a:schemeClr val="tx1"/>
                    </a:gs>
                  </a:gsLst>
                  <a:lin ang="5400000" scaled="0"/>
                </a:gradFill>
              </a:rPr>
              <a:t>、</a:t>
            </a:r>
            <a:r>
              <a:rPr kumimoji="1" lang="en-US" altLang="ja-JP" sz="2400" dirty="0">
                <a:gradFill>
                  <a:gsLst>
                    <a:gs pos="2917">
                      <a:schemeClr val="tx1"/>
                    </a:gs>
                    <a:gs pos="30000">
                      <a:schemeClr val="tx1"/>
                    </a:gs>
                  </a:gsLst>
                  <a:lin ang="5400000" scaled="0"/>
                </a:gradFill>
              </a:rPr>
              <a:t>Android </a:t>
            </a:r>
            <a:r>
              <a:rPr kumimoji="1" lang="ja-JP" altLang="en-US" sz="2400" dirty="0">
                <a:gradFill>
                  <a:gsLst>
                    <a:gs pos="2917">
                      <a:schemeClr val="tx1"/>
                    </a:gs>
                    <a:gs pos="30000">
                      <a:schemeClr val="tx1"/>
                    </a:gs>
                  </a:gsLst>
                  <a:lin ang="5400000" scaled="0"/>
                </a:gradFill>
              </a:rPr>
              <a:t>からもタイムラインへアクセス可能</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257028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A8C67CF-FEAA-4E5B-9CAC-E39DCB22D034}"/>
              </a:ext>
            </a:extLst>
          </p:cNvPr>
          <p:cNvSpPr>
            <a:spLocks noGrp="1"/>
          </p:cNvSpPr>
          <p:nvPr>
            <p:ph type="title"/>
          </p:nvPr>
        </p:nvSpPr>
        <p:spPr/>
        <p:txBody>
          <a:bodyPr/>
          <a:lstStyle/>
          <a:p>
            <a:r>
              <a:rPr lang="ja-JP" altLang="en-US" dirty="0"/>
              <a:t>タイムライン</a:t>
            </a:r>
            <a:endParaRPr kumimoji="1" lang="ja-JP" altLang="en-US" dirty="0"/>
          </a:p>
        </p:txBody>
      </p:sp>
      <p:sp>
        <p:nvSpPr>
          <p:cNvPr id="5" name="テキスト プレースホルダー 4">
            <a:extLst>
              <a:ext uri="{FF2B5EF4-FFF2-40B4-BE49-F238E27FC236}">
                <a16:creationId xmlns:a16="http://schemas.microsoft.com/office/drawing/2014/main" id="{533110FB-CEEF-414B-8027-4C70C01C0CCF}"/>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9495744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a:xfrm>
            <a:off x="274638" y="1212850"/>
            <a:ext cx="11887200" cy="1415772"/>
          </a:xfrm>
        </p:spPr>
        <p:txBody>
          <a:bodyPr/>
          <a:lstStyle/>
          <a:p>
            <a:pPr marL="0" indent="0">
              <a:buNone/>
            </a:pPr>
            <a:r>
              <a:rPr kumimoji="1" lang="ja-JP" altLang="en-US" dirty="0"/>
              <a:t>複数デバイス（</a:t>
            </a:r>
            <a:r>
              <a:rPr kumimoji="1" lang="en-US" altLang="ja-JP" dirty="0"/>
              <a:t>Windows</a:t>
            </a:r>
            <a:r>
              <a:rPr kumimoji="1" lang="ja-JP" altLang="en-US" dirty="0" err="1"/>
              <a:t>、</a:t>
            </a:r>
            <a:r>
              <a:rPr kumimoji="1" lang="en-US" altLang="ja-JP" dirty="0"/>
              <a:t>Android</a:t>
            </a:r>
            <a:r>
              <a:rPr kumimoji="1" lang="ja-JP" altLang="en-US" dirty="0" err="1"/>
              <a:t>、</a:t>
            </a:r>
            <a:r>
              <a:rPr kumimoji="1" lang="en-US" altLang="ja-JP" dirty="0"/>
              <a:t>iOS</a:t>
            </a:r>
            <a:r>
              <a:rPr kumimoji="1" lang="ja-JP" altLang="en-US" dirty="0" err="1"/>
              <a:t>、</a:t>
            </a:r>
            <a:r>
              <a:rPr kumimoji="1" lang="en-US" altLang="ja-JP" dirty="0"/>
              <a:t>etc...</a:t>
            </a:r>
            <a:r>
              <a:rPr kumimoji="1" lang="ja-JP" altLang="en-US" dirty="0"/>
              <a:t>）の</a:t>
            </a:r>
            <a:br>
              <a:rPr kumimoji="1" lang="en-US" altLang="ja-JP" dirty="0"/>
            </a:br>
            <a:r>
              <a:rPr kumimoji="1" lang="ja-JP" altLang="en-US" dirty="0"/>
              <a:t>連携機能</a:t>
            </a:r>
            <a:endParaRPr kumimoji="1" lang="en-US" altLang="ja-JP" dirty="0"/>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pic>
        <p:nvPicPr>
          <p:cNvPr id="4" name="Picture 93">
            <a:extLst>
              <a:ext uri="{FF2B5EF4-FFF2-40B4-BE49-F238E27FC236}">
                <a16:creationId xmlns:a16="http://schemas.microsoft.com/office/drawing/2014/main" id="{56B9D4F7-9749-43DD-9B76-4EBDF3784B9A}"/>
              </a:ext>
            </a:extLst>
          </p:cNvPr>
          <p:cNvPicPr>
            <a:picLocks noChangeAspect="1"/>
          </p:cNvPicPr>
          <p:nvPr/>
        </p:nvPicPr>
        <p:blipFill>
          <a:blip r:embed="rId2"/>
          <a:stretch>
            <a:fillRect/>
          </a:stretch>
        </p:blipFill>
        <p:spPr>
          <a:xfrm>
            <a:off x="703025" y="4241126"/>
            <a:ext cx="1727281" cy="904575"/>
          </a:xfrm>
          <a:prstGeom prst="rect">
            <a:avLst/>
          </a:prstGeom>
        </p:spPr>
      </p:pic>
      <p:grpSp>
        <p:nvGrpSpPr>
          <p:cNvPr id="5" name="Group 11">
            <a:extLst>
              <a:ext uri="{FF2B5EF4-FFF2-40B4-BE49-F238E27FC236}">
                <a16:creationId xmlns:a16="http://schemas.microsoft.com/office/drawing/2014/main" id="{3471DE9C-2234-43C7-8605-610EC418417E}"/>
              </a:ext>
            </a:extLst>
          </p:cNvPr>
          <p:cNvGrpSpPr/>
          <p:nvPr/>
        </p:nvGrpSpPr>
        <p:grpSpPr>
          <a:xfrm>
            <a:off x="3983011" y="3884911"/>
            <a:ext cx="2350241" cy="1417802"/>
            <a:chOff x="6751155" y="4365461"/>
            <a:chExt cx="2350241" cy="1417802"/>
          </a:xfrm>
        </p:grpSpPr>
        <p:pic>
          <p:nvPicPr>
            <p:cNvPr id="6" name="Picture 12">
              <a:extLst>
                <a:ext uri="{FF2B5EF4-FFF2-40B4-BE49-F238E27FC236}">
                  <a16:creationId xmlns:a16="http://schemas.microsoft.com/office/drawing/2014/main" id="{DB99B2C4-7D18-4151-885E-B51D3AD0666F}"/>
                </a:ext>
              </a:extLst>
            </p:cNvPr>
            <p:cNvPicPr>
              <a:picLocks noChangeAspect="1"/>
            </p:cNvPicPr>
            <p:nvPr/>
          </p:nvPicPr>
          <p:blipFill>
            <a:blip r:embed="rId3"/>
            <a:stretch>
              <a:fillRect/>
            </a:stretch>
          </p:blipFill>
          <p:spPr>
            <a:xfrm>
              <a:off x="7394517" y="4411663"/>
              <a:ext cx="1706879" cy="1371600"/>
            </a:xfrm>
            <a:prstGeom prst="rect">
              <a:avLst/>
            </a:prstGeom>
          </p:spPr>
        </p:pic>
        <p:pic>
          <p:nvPicPr>
            <p:cNvPr id="7" name="Picture 13">
              <a:extLst>
                <a:ext uri="{FF2B5EF4-FFF2-40B4-BE49-F238E27FC236}">
                  <a16:creationId xmlns:a16="http://schemas.microsoft.com/office/drawing/2014/main" id="{AE617FF2-A22E-423D-BAD4-89D353BCA35B}"/>
                </a:ext>
              </a:extLst>
            </p:cNvPr>
            <p:cNvPicPr>
              <a:picLocks noChangeAspect="1"/>
            </p:cNvPicPr>
            <p:nvPr/>
          </p:nvPicPr>
          <p:blipFill>
            <a:blip r:embed="rId4"/>
            <a:stretch>
              <a:fillRect/>
            </a:stretch>
          </p:blipFill>
          <p:spPr>
            <a:xfrm>
              <a:off x="6751155" y="4365461"/>
              <a:ext cx="532710" cy="1188353"/>
            </a:xfrm>
            <a:prstGeom prst="rect">
              <a:avLst/>
            </a:prstGeom>
          </p:spPr>
        </p:pic>
      </p:grpSp>
      <p:pic>
        <p:nvPicPr>
          <p:cNvPr id="8" name="Picture 17">
            <a:extLst>
              <a:ext uri="{FF2B5EF4-FFF2-40B4-BE49-F238E27FC236}">
                <a16:creationId xmlns:a16="http://schemas.microsoft.com/office/drawing/2014/main" id="{2E637C8D-9251-466F-BC4D-D5D9BBA72233}"/>
              </a:ext>
            </a:extLst>
          </p:cNvPr>
          <p:cNvPicPr>
            <a:picLocks noChangeAspect="1"/>
          </p:cNvPicPr>
          <p:nvPr/>
        </p:nvPicPr>
        <p:blipFill>
          <a:blip r:embed="rId5"/>
          <a:stretch>
            <a:fillRect/>
          </a:stretch>
        </p:blipFill>
        <p:spPr>
          <a:xfrm>
            <a:off x="7875541" y="4000275"/>
            <a:ext cx="543128" cy="957623"/>
          </a:xfrm>
          <a:prstGeom prst="rect">
            <a:avLst/>
          </a:prstGeom>
        </p:spPr>
      </p:pic>
      <p:grpSp>
        <p:nvGrpSpPr>
          <p:cNvPr id="9" name="Group 4">
            <a:extLst>
              <a:ext uri="{FF2B5EF4-FFF2-40B4-BE49-F238E27FC236}">
                <a16:creationId xmlns:a16="http://schemas.microsoft.com/office/drawing/2014/main" id="{5FC0E944-5474-49C7-A8AE-3164E7355EAB}"/>
              </a:ext>
            </a:extLst>
          </p:cNvPr>
          <p:cNvGrpSpPr>
            <a:grpSpLocks noChangeAspect="1"/>
          </p:cNvGrpSpPr>
          <p:nvPr/>
        </p:nvGrpSpPr>
        <p:grpSpPr bwMode="auto">
          <a:xfrm>
            <a:off x="10236200" y="3984692"/>
            <a:ext cx="528638" cy="957263"/>
            <a:chOff x="5616" y="3080"/>
            <a:chExt cx="333" cy="603"/>
          </a:xfrm>
        </p:grpSpPr>
        <p:sp>
          <p:nvSpPr>
            <p:cNvPr id="10" name="AutoShape 3">
              <a:extLst>
                <a:ext uri="{FF2B5EF4-FFF2-40B4-BE49-F238E27FC236}">
                  <a16:creationId xmlns:a16="http://schemas.microsoft.com/office/drawing/2014/main" id="{1B18EBFA-D1D1-449C-8A14-BD82ECDCA7E1}"/>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C304704D-F940-40EB-931E-CD14ECABED05}"/>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6">
              <a:extLst>
                <a:ext uri="{FF2B5EF4-FFF2-40B4-BE49-F238E27FC236}">
                  <a16:creationId xmlns:a16="http://schemas.microsoft.com/office/drawing/2014/main" id="{0E62480E-FEE5-4C7D-BE22-88C0370278EE}"/>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8228175-917D-4C8B-8886-4D7BE084A591}"/>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33DF4105-1F89-4293-8D32-E88F79A3DD13}"/>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15D09647-B9AC-4B2E-934F-5BD78AA7C085}"/>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E9A15CB4-F507-40B2-BEE0-4BC983DF14A5}"/>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正方形/長方形 17">
            <a:extLst>
              <a:ext uri="{FF2B5EF4-FFF2-40B4-BE49-F238E27FC236}">
                <a16:creationId xmlns:a16="http://schemas.microsoft.com/office/drawing/2014/main" id="{DCBE740B-E456-478B-A87A-B7801D20642E}"/>
              </a:ext>
            </a:extLst>
          </p:cNvPr>
          <p:cNvSpPr/>
          <p:nvPr/>
        </p:nvSpPr>
        <p:spPr bwMode="auto">
          <a:xfrm>
            <a:off x="274638" y="2710813"/>
            <a:ext cx="11951229" cy="993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同じマイクロソフトアカウントに紐づけ</a:t>
            </a:r>
          </a:p>
        </p:txBody>
      </p:sp>
      <p:cxnSp>
        <p:nvCxnSpPr>
          <p:cNvPr id="20" name="コネクタ: カギ線 19">
            <a:extLst>
              <a:ext uri="{FF2B5EF4-FFF2-40B4-BE49-F238E27FC236}">
                <a16:creationId xmlns:a16="http://schemas.microsoft.com/office/drawing/2014/main" id="{03F9A9BF-3B7A-4D01-BD5D-2921A9300B8D}"/>
              </a:ext>
            </a:extLst>
          </p:cNvPr>
          <p:cNvCxnSpPr>
            <a:cxnSpLocks/>
            <a:stCxn id="4" idx="0"/>
            <a:endCxn id="6" idx="0"/>
          </p:cNvCxnSpPr>
          <p:nvPr/>
        </p:nvCxnSpPr>
        <p:spPr>
          <a:xfrm rot="5400000" flipH="1" flipV="1">
            <a:off x="3368233" y="2129547"/>
            <a:ext cx="310013" cy="3913147"/>
          </a:xfrm>
          <a:prstGeom prst="bentConnector3">
            <a:avLst>
              <a:gd name="adj1" fmla="val 255939"/>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364D79D2-903B-4AB6-94E0-CAA28FD16A19}"/>
              </a:ext>
            </a:extLst>
          </p:cNvPr>
          <p:cNvCxnSpPr>
            <a:cxnSpLocks/>
            <a:stCxn id="8" idx="0"/>
            <a:endCxn id="10" idx="0"/>
          </p:cNvCxnSpPr>
          <p:nvPr/>
        </p:nvCxnSpPr>
        <p:spPr>
          <a:xfrm rot="5400000" flipH="1" flipV="1">
            <a:off x="9316021" y="2815777"/>
            <a:ext cx="15583" cy="2353414"/>
          </a:xfrm>
          <a:prstGeom prst="bentConnector3">
            <a:avLst>
              <a:gd name="adj1" fmla="val 3490894"/>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9835DFAA-B3A2-4D67-9B4A-11DEFC6DF389}"/>
              </a:ext>
            </a:extLst>
          </p:cNvPr>
          <p:cNvCxnSpPr>
            <a:cxnSpLocks/>
            <a:stCxn id="6" idx="0"/>
            <a:endCxn id="8" idx="0"/>
          </p:cNvCxnSpPr>
          <p:nvPr/>
        </p:nvCxnSpPr>
        <p:spPr>
          <a:xfrm rot="16200000" flipH="1">
            <a:off x="6778878" y="2632048"/>
            <a:ext cx="69162" cy="2667292"/>
          </a:xfrm>
          <a:prstGeom prst="bentConnector3">
            <a:avLst>
              <a:gd name="adj1" fmla="val -688150"/>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B1678855-125D-4E0C-A5E3-B1F54E38543C}"/>
              </a:ext>
            </a:extLst>
          </p:cNvPr>
          <p:cNvSpPr txBox="1"/>
          <p:nvPr/>
        </p:nvSpPr>
        <p:spPr>
          <a:xfrm>
            <a:off x="252154" y="5299809"/>
            <a:ext cx="11951228" cy="16127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リモートでのアプリ起動</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異なるデバイス間のアプリ間の通信（自前サーバー不要）</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en-US" altLang="ja-JP" sz="2800" dirty="0">
                <a:gradFill>
                  <a:gsLst>
                    <a:gs pos="2917">
                      <a:schemeClr val="tx1"/>
                    </a:gs>
                    <a:gs pos="30000">
                      <a:schemeClr val="tx1"/>
                    </a:gs>
                  </a:gsLst>
                  <a:lin ang="5400000" scaled="0"/>
                </a:gradFill>
              </a:rPr>
              <a:t>Web </a:t>
            </a:r>
            <a:r>
              <a:rPr kumimoji="1" lang="ja-JP" altLang="en-US" sz="2800" dirty="0">
                <a:gradFill>
                  <a:gsLst>
                    <a:gs pos="2917">
                      <a:schemeClr val="tx1"/>
                    </a:gs>
                    <a:gs pos="30000">
                      <a:schemeClr val="tx1"/>
                    </a:gs>
                  </a:gsLst>
                  <a:lin ang="5400000" scaled="0"/>
                </a:gradFill>
              </a:rPr>
              <a:t>サイトの </a:t>
            </a:r>
            <a:r>
              <a:rPr kumimoji="1" lang="en-US" altLang="ja-JP" sz="2800" dirty="0">
                <a:gradFill>
                  <a:gsLst>
                    <a:gs pos="2917">
                      <a:schemeClr val="tx1"/>
                    </a:gs>
                    <a:gs pos="30000">
                      <a:schemeClr val="tx1"/>
                    </a:gs>
                  </a:gsLst>
                  <a:lin ang="5400000" scaled="0"/>
                </a:gradFill>
              </a:rPr>
              <a:t>URL </a:t>
            </a:r>
            <a:r>
              <a:rPr kumimoji="1" lang="ja-JP" altLang="en-US" sz="2800" dirty="0">
                <a:gradFill>
                  <a:gsLst>
                    <a:gs pos="2917">
                      <a:schemeClr val="tx1"/>
                    </a:gs>
                    <a:gs pos="30000">
                      <a:schemeClr val="tx1"/>
                    </a:gs>
                  </a:gsLst>
                  <a:lin ang="5400000" scaled="0"/>
                </a:gradFill>
              </a:rPr>
              <a:t>起動時に特定のアプリを起動</a:t>
            </a:r>
          </a:p>
        </p:txBody>
      </p:sp>
    </p:spTree>
    <p:extLst>
      <p:ext uri="{BB962C8B-B14F-4D97-AF65-F5344CB8AC3E}">
        <p14:creationId xmlns:p14="http://schemas.microsoft.com/office/powerpoint/2010/main" val="20956078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A8C67CF-FEAA-4E5B-9CAC-E39DCB22D034}"/>
              </a:ext>
            </a:extLst>
          </p:cNvPr>
          <p:cNvSpPr>
            <a:spLocks noGrp="1"/>
          </p:cNvSpPr>
          <p:nvPr>
            <p:ph type="title"/>
          </p:nvPr>
        </p:nvSpPr>
        <p:spPr/>
        <p:txBody>
          <a:bodyPr/>
          <a:lstStyle/>
          <a:p>
            <a:r>
              <a:rPr kumimoji="1" lang="en-US" altLang="ja-JP" dirty="0"/>
              <a:t>Project</a:t>
            </a:r>
            <a:r>
              <a:rPr kumimoji="1" lang="ja-JP" altLang="en-US" dirty="0"/>
              <a:t> </a:t>
            </a:r>
            <a:r>
              <a:rPr kumimoji="1" lang="en-US" altLang="ja-JP" dirty="0"/>
              <a:t>Rome</a:t>
            </a:r>
            <a:endParaRPr kumimoji="1" lang="ja-JP" altLang="en-US" dirty="0"/>
          </a:p>
        </p:txBody>
      </p:sp>
      <p:sp>
        <p:nvSpPr>
          <p:cNvPr id="5" name="テキスト プレースホルダー 4">
            <a:extLst>
              <a:ext uri="{FF2B5EF4-FFF2-40B4-BE49-F238E27FC236}">
                <a16:creationId xmlns:a16="http://schemas.microsoft.com/office/drawing/2014/main" id="{533110FB-CEEF-414B-8027-4C70C01C0CCF}"/>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19543418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a:xfrm>
            <a:off x="274638" y="1212850"/>
            <a:ext cx="11887200" cy="2185214"/>
          </a:xfrm>
        </p:spPr>
        <p:txBody>
          <a:bodyPr/>
          <a:lstStyle/>
          <a:p>
            <a:pPr marL="0" indent="0">
              <a:buNone/>
            </a:pPr>
            <a:r>
              <a:rPr kumimoji="1" lang="ja-JP" altLang="en-US" dirty="0"/>
              <a:t>使いどころの例</a:t>
            </a:r>
            <a:endParaRPr kumimoji="1" lang="en-US" altLang="ja-JP" dirty="0"/>
          </a:p>
          <a:p>
            <a:r>
              <a:rPr kumimoji="1" lang="ja-JP" altLang="en-US" dirty="0"/>
              <a:t>スマートフォンで出先で操作したものの続きを </a:t>
            </a:r>
            <a:r>
              <a:rPr kumimoji="1" lang="en-US" altLang="ja-JP" dirty="0"/>
              <a:t>PC </a:t>
            </a:r>
            <a:r>
              <a:rPr kumimoji="1" lang="ja-JP" altLang="en-US" dirty="0"/>
              <a:t>で行う</a:t>
            </a:r>
            <a:endParaRPr kumimoji="1" lang="en-US" altLang="ja-JP" dirty="0"/>
          </a:p>
          <a:p>
            <a:r>
              <a:rPr kumimoji="1" lang="ja-JP" altLang="en-US" dirty="0"/>
              <a:t>デジタルサイネージのようなアプリのリモートコントロール</a:t>
            </a:r>
            <a:endParaRPr kumimoji="1" lang="en-US" altLang="ja-JP" dirty="0"/>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spTree>
    <p:extLst>
      <p:ext uri="{BB962C8B-B14F-4D97-AF65-F5344CB8AC3E}">
        <p14:creationId xmlns:p14="http://schemas.microsoft.com/office/powerpoint/2010/main" val="20349519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4955203"/>
          </a:xfrm>
        </p:spPr>
        <p:txBody>
          <a:bodyPr/>
          <a:lstStyle/>
          <a:p>
            <a:r>
              <a:rPr kumimoji="1" lang="ja-JP" altLang="en-US" dirty="0"/>
              <a:t>はじめに</a:t>
            </a:r>
            <a:endParaRPr kumimoji="1" lang="en-US" altLang="ja-JP" dirty="0"/>
          </a:p>
          <a:p>
            <a:r>
              <a:rPr lang="en-US" altLang="ja-JP" dirty="0"/>
              <a:t>Windows</a:t>
            </a:r>
            <a:r>
              <a:rPr lang="ja-JP" altLang="en-US" dirty="0"/>
              <a:t> </a:t>
            </a:r>
            <a:r>
              <a:rPr lang="en-US" altLang="ja-JP" dirty="0"/>
              <a:t>10 </a:t>
            </a:r>
            <a:r>
              <a:rPr lang="ja-JP" altLang="en-US" dirty="0"/>
              <a:t>のデスクトップアプリ開発</a:t>
            </a:r>
            <a:endParaRPr lang="en-US" altLang="ja-JP" dirty="0"/>
          </a:p>
          <a:p>
            <a:r>
              <a:rPr lang="en-US" altLang="ja-JP" dirty="0"/>
              <a:t>UWP </a:t>
            </a:r>
            <a:r>
              <a:rPr lang="ja-JP" altLang="en-US" dirty="0"/>
              <a:t>の開発方法</a:t>
            </a:r>
            <a:endParaRPr lang="en-US" altLang="ja-JP" dirty="0"/>
          </a:p>
          <a:p>
            <a:r>
              <a:rPr lang="ja-JP" altLang="en-US" dirty="0"/>
              <a:t>お勧め機能 </a:t>
            </a:r>
            <a:r>
              <a:rPr lang="en-US" altLang="ja-JP" dirty="0"/>
              <a:t>2 </a:t>
            </a:r>
            <a:r>
              <a:rPr lang="ja-JP" altLang="en-US" dirty="0"/>
              <a:t>つ</a:t>
            </a:r>
            <a:endParaRPr lang="en-US" altLang="ja-JP" dirty="0"/>
          </a:p>
          <a:p>
            <a:r>
              <a:rPr lang="ja-JP" altLang="en-US" dirty="0"/>
              <a:t>参考情報</a:t>
            </a:r>
            <a:endParaRPr lang="en-US" altLang="ja-JP" dirty="0"/>
          </a:p>
          <a:p>
            <a:r>
              <a:rPr lang="en-US" altLang="ja-JP" dirty="0"/>
              <a:t>2018 </a:t>
            </a:r>
            <a:r>
              <a:rPr lang="ja-JP" altLang="en-US" dirty="0"/>
              <a:t>年に予定されている更新</a:t>
            </a:r>
            <a:endParaRPr lang="en-US" altLang="ja-JP" dirty="0"/>
          </a:p>
          <a:p>
            <a:r>
              <a:rPr lang="ja-JP" altLang="en-US" dirty="0"/>
              <a:t>まとめ</a:t>
            </a:r>
            <a:endParaRPr kumimoji="1" lang="ja-JP" altLang="en-US" dirty="0"/>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22318641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782458B-E23A-4046-A1E5-50B6F2620125}"/>
              </a:ext>
            </a:extLst>
          </p:cNvPr>
          <p:cNvSpPr>
            <a:spLocks noGrp="1"/>
          </p:cNvSpPr>
          <p:nvPr>
            <p:ph type="body" sz="quarter" idx="10"/>
          </p:nvPr>
        </p:nvSpPr>
        <p:spPr>
          <a:xfrm>
            <a:off x="274638" y="1212850"/>
            <a:ext cx="11887200" cy="2108269"/>
          </a:xfrm>
        </p:spPr>
        <p:txBody>
          <a:bodyPr/>
          <a:lstStyle/>
          <a:p>
            <a:pPr marL="0" indent="0">
              <a:buNone/>
            </a:pPr>
            <a:r>
              <a:rPr lang="en-US" altLang="ja-JP" dirty="0"/>
              <a:t>Fall</a:t>
            </a:r>
            <a:r>
              <a:rPr lang="ja-JP" altLang="en-US" dirty="0"/>
              <a:t> </a:t>
            </a:r>
            <a:r>
              <a:rPr lang="en-US" altLang="ja-JP" dirty="0"/>
              <a:t>Creators</a:t>
            </a:r>
            <a:r>
              <a:rPr lang="ja-JP" altLang="en-US" dirty="0"/>
              <a:t> </a:t>
            </a:r>
            <a:r>
              <a:rPr lang="en-US" altLang="ja-JP" dirty="0"/>
              <a:t>Update </a:t>
            </a:r>
            <a:r>
              <a:rPr lang="ja-JP" altLang="en-US" dirty="0"/>
              <a:t>以降の </a:t>
            </a:r>
            <a:r>
              <a:rPr lang="en-US" altLang="ja-JP" dirty="0"/>
              <a:t>Windows 10 </a:t>
            </a:r>
            <a:r>
              <a:rPr lang="ja-JP" altLang="en-US" dirty="0"/>
              <a:t>向けのデザインガイドライン</a:t>
            </a:r>
            <a:endParaRPr lang="en-US" altLang="ja-JP" dirty="0"/>
          </a:p>
          <a:p>
            <a:r>
              <a:rPr kumimoji="1" lang="ja-JP" altLang="en-US" dirty="0"/>
              <a:t>光や奥行きを使ったデザインシステム</a:t>
            </a:r>
            <a:endParaRPr kumimoji="1" lang="en-US" altLang="ja-JP" dirty="0"/>
          </a:p>
        </p:txBody>
      </p:sp>
      <p:sp>
        <p:nvSpPr>
          <p:cNvPr id="4" name="タイトル 3">
            <a:extLst>
              <a:ext uri="{FF2B5EF4-FFF2-40B4-BE49-F238E27FC236}">
                <a16:creationId xmlns:a16="http://schemas.microsoft.com/office/drawing/2014/main" id="{3C8D75E8-021E-48A0-840E-7EA9A70AD02A}"/>
              </a:ext>
            </a:extLst>
          </p:cNvPr>
          <p:cNvSpPr>
            <a:spLocks noGrp="1"/>
          </p:cNvSpPr>
          <p:nvPr>
            <p:ph type="title"/>
          </p:nvPr>
        </p:nvSpPr>
        <p:spPr/>
        <p:txBody>
          <a:bodyPr/>
          <a:lstStyle/>
          <a:p>
            <a:r>
              <a:rPr kumimoji="1" lang="en-US" altLang="ja-JP" dirty="0"/>
              <a:t>Fluent Design System</a:t>
            </a:r>
            <a:endParaRPr kumimoji="1" lang="ja-JP" altLang="en-US" dirty="0"/>
          </a:p>
        </p:txBody>
      </p:sp>
      <p:sp>
        <p:nvSpPr>
          <p:cNvPr id="6" name="正方形/長方形 5">
            <a:extLst>
              <a:ext uri="{FF2B5EF4-FFF2-40B4-BE49-F238E27FC236}">
                <a16:creationId xmlns:a16="http://schemas.microsoft.com/office/drawing/2014/main" id="{A36A6DB2-012C-4B41-8571-18EB268B6662}"/>
              </a:ext>
            </a:extLst>
          </p:cNvPr>
          <p:cNvSpPr/>
          <p:nvPr/>
        </p:nvSpPr>
        <p:spPr>
          <a:xfrm>
            <a:off x="0" y="6514585"/>
            <a:ext cx="9234487" cy="369332"/>
          </a:xfrm>
          <a:prstGeom prst="rect">
            <a:avLst/>
          </a:prstGeom>
        </p:spPr>
        <p:txBody>
          <a:bodyPr wrap="square">
            <a:spAutoFit/>
          </a:bodyPr>
          <a:lstStyle/>
          <a:p>
            <a:r>
              <a:rPr lang="ja-JP" altLang="en-US" dirty="0"/>
              <a:t>https://docs.microsoft.com/en-us/windows/uwp/design/fluent-design-system/</a:t>
            </a:r>
          </a:p>
        </p:txBody>
      </p:sp>
      <p:pic>
        <p:nvPicPr>
          <p:cNvPr id="10" name="図 9">
            <a:extLst>
              <a:ext uri="{FF2B5EF4-FFF2-40B4-BE49-F238E27FC236}">
                <a16:creationId xmlns:a16="http://schemas.microsoft.com/office/drawing/2014/main" id="{1C5C4A42-D5C1-4B69-940E-079FBE11EFCF}"/>
              </a:ext>
            </a:extLst>
          </p:cNvPr>
          <p:cNvPicPr>
            <a:picLocks noChangeAspect="1"/>
          </p:cNvPicPr>
          <p:nvPr/>
        </p:nvPicPr>
        <p:blipFill>
          <a:blip r:embed="rId2"/>
          <a:stretch>
            <a:fillRect/>
          </a:stretch>
        </p:blipFill>
        <p:spPr>
          <a:xfrm>
            <a:off x="347090" y="3396638"/>
            <a:ext cx="5871147" cy="2971084"/>
          </a:xfrm>
          <a:prstGeom prst="rect">
            <a:avLst/>
          </a:prstGeom>
        </p:spPr>
      </p:pic>
      <p:pic>
        <p:nvPicPr>
          <p:cNvPr id="12" name="図 11">
            <a:extLst>
              <a:ext uri="{FF2B5EF4-FFF2-40B4-BE49-F238E27FC236}">
                <a16:creationId xmlns:a16="http://schemas.microsoft.com/office/drawing/2014/main" id="{B22E2EC5-B552-4AF7-90C7-481F61D09268}"/>
              </a:ext>
            </a:extLst>
          </p:cNvPr>
          <p:cNvPicPr>
            <a:picLocks noChangeAspect="1"/>
          </p:cNvPicPr>
          <p:nvPr/>
        </p:nvPicPr>
        <p:blipFill>
          <a:blip r:embed="rId3"/>
          <a:stretch>
            <a:fillRect/>
          </a:stretch>
        </p:blipFill>
        <p:spPr>
          <a:xfrm>
            <a:off x="5501390" y="3386718"/>
            <a:ext cx="6935085" cy="2983584"/>
          </a:xfrm>
          <a:prstGeom prst="rect">
            <a:avLst/>
          </a:prstGeom>
        </p:spPr>
      </p:pic>
    </p:spTree>
    <p:extLst>
      <p:ext uri="{BB962C8B-B14F-4D97-AF65-F5344CB8AC3E}">
        <p14:creationId xmlns:p14="http://schemas.microsoft.com/office/powerpoint/2010/main" val="102435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B9ED9EE-EFE1-4B14-8F5E-178E557D672F}"/>
              </a:ext>
            </a:extLst>
          </p:cNvPr>
          <p:cNvSpPr>
            <a:spLocks noGrp="1"/>
          </p:cNvSpPr>
          <p:nvPr>
            <p:ph type="body" sz="quarter" idx="10"/>
          </p:nvPr>
        </p:nvSpPr>
        <p:spPr>
          <a:xfrm>
            <a:off x="274638" y="1212850"/>
            <a:ext cx="11887200" cy="3570208"/>
          </a:xfrm>
        </p:spPr>
        <p:txBody>
          <a:bodyPr/>
          <a:lstStyle/>
          <a:p>
            <a:pPr marL="0" indent="0">
              <a:buNone/>
            </a:pPr>
            <a:r>
              <a:rPr kumimoji="1" lang="ja-JP" altLang="en-US" dirty="0"/>
              <a:t>お勧め機能</a:t>
            </a:r>
            <a:endParaRPr kumimoji="1" lang="en-US" altLang="ja-JP" dirty="0"/>
          </a:p>
          <a:p>
            <a:r>
              <a:rPr lang="ja-JP" altLang="en-US" dirty="0"/>
              <a:t>ペン対応</a:t>
            </a:r>
            <a:endParaRPr lang="en-US" altLang="ja-JP" dirty="0"/>
          </a:p>
          <a:p>
            <a:r>
              <a:rPr kumimoji="1" lang="ja-JP" altLang="en-US" dirty="0"/>
              <a:t>タイムライン</a:t>
            </a:r>
            <a:endParaRPr kumimoji="1" lang="en-US" altLang="ja-JP" dirty="0"/>
          </a:p>
          <a:p>
            <a:r>
              <a:rPr lang="en-US" altLang="ja-JP" dirty="0"/>
              <a:t>Project</a:t>
            </a:r>
            <a:r>
              <a:rPr lang="ja-JP" altLang="en-US" dirty="0"/>
              <a:t> </a:t>
            </a:r>
            <a:r>
              <a:rPr lang="en-US" altLang="ja-JP" dirty="0"/>
              <a:t>Rome</a:t>
            </a:r>
          </a:p>
          <a:p>
            <a:r>
              <a:rPr kumimoji="1" lang="en-US" altLang="ja-JP" dirty="0"/>
              <a:t>Fluent</a:t>
            </a:r>
            <a:r>
              <a:rPr kumimoji="1" lang="ja-JP" altLang="en-US" dirty="0"/>
              <a:t> </a:t>
            </a:r>
            <a:r>
              <a:rPr kumimoji="1" lang="en-US" altLang="ja-JP" dirty="0"/>
              <a:t>Design</a:t>
            </a:r>
            <a:r>
              <a:rPr kumimoji="1" lang="ja-JP" altLang="en-US" dirty="0"/>
              <a:t> </a:t>
            </a:r>
            <a:r>
              <a:rPr kumimoji="1" lang="en-US" altLang="ja-JP" dirty="0"/>
              <a:t>System</a:t>
            </a:r>
            <a:endParaRPr kumimoji="1" lang="ja-JP" altLang="en-US" dirty="0"/>
          </a:p>
        </p:txBody>
      </p:sp>
      <p:sp>
        <p:nvSpPr>
          <p:cNvPr id="3" name="タイトル 2">
            <a:extLst>
              <a:ext uri="{FF2B5EF4-FFF2-40B4-BE49-F238E27FC236}">
                <a16:creationId xmlns:a16="http://schemas.microsoft.com/office/drawing/2014/main" id="{D22BF295-F2DB-4C38-9773-041B997C83D0}"/>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6835969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参考情報</a:t>
            </a:r>
          </a:p>
        </p:txBody>
      </p:sp>
    </p:spTree>
    <p:extLst>
      <p:ext uri="{BB962C8B-B14F-4D97-AF65-F5344CB8AC3E}">
        <p14:creationId xmlns:p14="http://schemas.microsoft.com/office/powerpoint/2010/main" val="14964859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7695-920C-4DA7-87A1-EF054609CB6F}"/>
              </a:ext>
            </a:extLst>
          </p:cNvPr>
          <p:cNvSpPr>
            <a:spLocks noGrp="1"/>
          </p:cNvSpPr>
          <p:nvPr>
            <p:ph type="title"/>
          </p:nvPr>
        </p:nvSpPr>
        <p:spPr/>
        <p:txBody>
          <a:bodyPr/>
          <a:lstStyle/>
          <a:p>
            <a:r>
              <a:rPr kumimoji="1" lang="ja-JP" altLang="en-US" dirty="0"/>
              <a:t>ドキュメント</a:t>
            </a:r>
          </a:p>
        </p:txBody>
      </p:sp>
      <p:sp>
        <p:nvSpPr>
          <p:cNvPr id="3" name="Text Placeholder 2">
            <a:extLst>
              <a:ext uri="{FF2B5EF4-FFF2-40B4-BE49-F238E27FC236}">
                <a16:creationId xmlns:a16="http://schemas.microsoft.com/office/drawing/2014/main" id="{F30C4CBB-52B0-46DF-8F78-AF2FCC2A1E3D}"/>
              </a:ext>
            </a:extLst>
          </p:cNvPr>
          <p:cNvSpPr>
            <a:spLocks noGrp="1"/>
          </p:cNvSpPr>
          <p:nvPr>
            <p:ph type="body" sz="quarter" idx="10"/>
          </p:nvPr>
        </p:nvSpPr>
        <p:spPr>
          <a:xfrm>
            <a:off x="274638" y="1212850"/>
            <a:ext cx="11887200" cy="2000548"/>
          </a:xfrm>
        </p:spPr>
        <p:txBody>
          <a:bodyPr/>
          <a:lstStyle/>
          <a:p>
            <a:r>
              <a:rPr kumimoji="1" lang="ja-JP" altLang="en-US" sz="3600" dirty="0"/>
              <a:t>ドキュメントは全て </a:t>
            </a:r>
            <a:r>
              <a:rPr kumimoji="1" lang="en-US" altLang="ja-JP" sz="3600" dirty="0"/>
              <a:t>docs.microsoft.com </a:t>
            </a:r>
            <a:r>
              <a:rPr kumimoji="1" lang="ja-JP" altLang="en-US" sz="3600" dirty="0"/>
              <a:t>で公開されています</a:t>
            </a:r>
            <a:endParaRPr kumimoji="1" lang="en-US" altLang="ja-JP" sz="3600" dirty="0"/>
          </a:p>
          <a:p>
            <a:r>
              <a:rPr lang="en-US" altLang="ja-JP" sz="3600" dirty="0">
                <a:hlinkClick r:id="rId2"/>
              </a:rPr>
              <a:t>https://docs.microsoft.com/</a:t>
            </a:r>
            <a:endParaRPr lang="en-US" altLang="ja-JP" sz="3600" dirty="0"/>
          </a:p>
          <a:p>
            <a:endParaRPr lang="en-US" altLang="ja-JP" sz="3600" dirty="0"/>
          </a:p>
        </p:txBody>
      </p:sp>
      <p:pic>
        <p:nvPicPr>
          <p:cNvPr id="4" name="Picture 3">
            <a:extLst>
              <a:ext uri="{FF2B5EF4-FFF2-40B4-BE49-F238E27FC236}">
                <a16:creationId xmlns:a16="http://schemas.microsoft.com/office/drawing/2014/main" id="{C1D061C6-1A13-4909-868B-8195EBC7B6A8}"/>
              </a:ext>
            </a:extLst>
          </p:cNvPr>
          <p:cNvPicPr>
            <a:picLocks noChangeAspect="1"/>
          </p:cNvPicPr>
          <p:nvPr/>
        </p:nvPicPr>
        <p:blipFill>
          <a:blip r:embed="rId3"/>
          <a:stretch>
            <a:fillRect/>
          </a:stretch>
        </p:blipFill>
        <p:spPr>
          <a:xfrm>
            <a:off x="364142" y="2593461"/>
            <a:ext cx="7605529" cy="410579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1305172-6588-4E0C-AEE6-528BBEA9AE0A}"/>
              </a:ext>
            </a:extLst>
          </p:cNvPr>
          <p:cNvSpPr/>
          <p:nvPr/>
        </p:nvSpPr>
        <p:spPr bwMode="auto">
          <a:xfrm>
            <a:off x="364142" y="4345423"/>
            <a:ext cx="1553670" cy="55835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4DEBCD9-0373-49AA-BED6-9E9BDF98FCD4}"/>
              </a:ext>
            </a:extLst>
          </p:cNvPr>
          <p:cNvPicPr>
            <a:picLocks noChangeAspect="1"/>
          </p:cNvPicPr>
          <p:nvPr/>
        </p:nvPicPr>
        <p:blipFill>
          <a:blip r:embed="rId4"/>
          <a:stretch>
            <a:fillRect/>
          </a:stretch>
        </p:blipFill>
        <p:spPr>
          <a:xfrm>
            <a:off x="8918375" y="2445824"/>
            <a:ext cx="3401425" cy="440106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839895D-4589-48B8-BBFF-19F42B8AE804}"/>
              </a:ext>
            </a:extLst>
          </p:cNvPr>
          <p:cNvSpPr/>
          <p:nvPr/>
        </p:nvSpPr>
        <p:spPr bwMode="auto">
          <a:xfrm>
            <a:off x="9312584" y="5339393"/>
            <a:ext cx="1587388" cy="1359857"/>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9B2A95DD-E5C0-4807-98AF-0165B275E3D6}"/>
              </a:ext>
            </a:extLst>
          </p:cNvPr>
          <p:cNvCxnSpPr/>
          <p:nvPr/>
        </p:nvCxnSpPr>
        <p:spPr>
          <a:xfrm>
            <a:off x="2103929" y="4758117"/>
            <a:ext cx="7040071" cy="1165253"/>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742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2F56-D1E4-4782-B0F7-CD858506442C}"/>
              </a:ext>
            </a:extLst>
          </p:cNvPr>
          <p:cNvSpPr>
            <a:spLocks noGrp="1"/>
          </p:cNvSpPr>
          <p:nvPr>
            <p:ph type="title"/>
          </p:nvPr>
        </p:nvSpPr>
        <p:spPr/>
        <p:txBody>
          <a:bodyPr/>
          <a:lstStyle/>
          <a:p>
            <a:r>
              <a:rPr kumimoji="1" lang="ja-JP" altLang="en-US" dirty="0"/>
              <a:t>組み込みコントロールの確認</a:t>
            </a:r>
          </a:p>
        </p:txBody>
      </p:sp>
      <p:sp>
        <p:nvSpPr>
          <p:cNvPr id="3" name="Text Placeholder 2">
            <a:extLst>
              <a:ext uri="{FF2B5EF4-FFF2-40B4-BE49-F238E27FC236}">
                <a16:creationId xmlns:a16="http://schemas.microsoft.com/office/drawing/2014/main" id="{8C902207-1D1B-4215-8C96-36DE6821B71B}"/>
              </a:ext>
            </a:extLst>
          </p:cNvPr>
          <p:cNvSpPr>
            <a:spLocks noGrp="1"/>
          </p:cNvSpPr>
          <p:nvPr>
            <p:ph type="body" sz="quarter" idx="10"/>
          </p:nvPr>
        </p:nvSpPr>
        <p:spPr>
          <a:xfrm>
            <a:off x="274638" y="1212850"/>
            <a:ext cx="11887200" cy="1369606"/>
          </a:xfrm>
        </p:spPr>
        <p:txBody>
          <a:bodyPr/>
          <a:lstStyle/>
          <a:p>
            <a:r>
              <a:rPr lang="en-US" altLang="ja-JP" dirty="0"/>
              <a:t>XAML Controls Gallery</a:t>
            </a:r>
          </a:p>
          <a:p>
            <a:r>
              <a:rPr lang="en-US" altLang="ja-JP" sz="3200" dirty="0"/>
              <a:t>https://www.microsoft.com/store/productId/9MSVH128X2ZT</a:t>
            </a:r>
            <a:endParaRPr kumimoji="1" lang="ja-JP" altLang="en-US" sz="3200" dirty="0"/>
          </a:p>
        </p:txBody>
      </p:sp>
      <p:pic>
        <p:nvPicPr>
          <p:cNvPr id="4" name="Picture 3">
            <a:extLst>
              <a:ext uri="{FF2B5EF4-FFF2-40B4-BE49-F238E27FC236}">
                <a16:creationId xmlns:a16="http://schemas.microsoft.com/office/drawing/2014/main" id="{FCCB2396-A0C3-4100-8EC6-E1204BFB77C0}"/>
              </a:ext>
            </a:extLst>
          </p:cNvPr>
          <p:cNvPicPr>
            <a:picLocks noChangeAspect="1"/>
          </p:cNvPicPr>
          <p:nvPr/>
        </p:nvPicPr>
        <p:blipFill>
          <a:blip r:embed="rId2"/>
          <a:stretch>
            <a:fillRect/>
          </a:stretch>
        </p:blipFill>
        <p:spPr>
          <a:xfrm>
            <a:off x="1237000" y="2582456"/>
            <a:ext cx="4882715" cy="380938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8B6D80-2F94-4D28-93F8-079DDAB185A2}"/>
              </a:ext>
            </a:extLst>
          </p:cNvPr>
          <p:cNvPicPr>
            <a:picLocks noChangeAspect="1"/>
          </p:cNvPicPr>
          <p:nvPr/>
        </p:nvPicPr>
        <p:blipFill>
          <a:blip r:embed="rId3"/>
          <a:stretch>
            <a:fillRect/>
          </a:stretch>
        </p:blipFill>
        <p:spPr>
          <a:xfrm>
            <a:off x="6316760" y="2587863"/>
            <a:ext cx="4882715" cy="379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29726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1DBA-9C24-41AA-87F1-619C1F9CA924}"/>
              </a:ext>
            </a:extLst>
          </p:cNvPr>
          <p:cNvSpPr>
            <a:spLocks noGrp="1"/>
          </p:cNvSpPr>
          <p:nvPr>
            <p:ph type="title"/>
          </p:nvPr>
        </p:nvSpPr>
        <p:spPr/>
        <p:txBody>
          <a:bodyPr/>
          <a:lstStyle/>
          <a:p>
            <a:r>
              <a:rPr kumimoji="1" lang="en-US" altLang="ja-JP" dirty="0"/>
              <a:t>OSS </a:t>
            </a:r>
            <a:r>
              <a:rPr kumimoji="1" lang="ja-JP" altLang="en-US" dirty="0"/>
              <a:t>ライブラリ</a:t>
            </a:r>
          </a:p>
        </p:txBody>
      </p:sp>
      <p:sp>
        <p:nvSpPr>
          <p:cNvPr id="3" name="Text Placeholder 2">
            <a:extLst>
              <a:ext uri="{FF2B5EF4-FFF2-40B4-BE49-F238E27FC236}">
                <a16:creationId xmlns:a16="http://schemas.microsoft.com/office/drawing/2014/main" id="{AE15AAEA-DC8D-46ED-9761-F78F54D8B47B}"/>
              </a:ext>
            </a:extLst>
          </p:cNvPr>
          <p:cNvSpPr>
            <a:spLocks noGrp="1"/>
          </p:cNvSpPr>
          <p:nvPr>
            <p:ph type="body" sz="quarter" idx="10"/>
          </p:nvPr>
        </p:nvSpPr>
        <p:spPr>
          <a:xfrm>
            <a:off x="274638" y="1212850"/>
            <a:ext cx="11887200" cy="2046714"/>
          </a:xfrm>
        </p:spPr>
        <p:txBody>
          <a:bodyPr/>
          <a:lstStyle/>
          <a:p>
            <a:r>
              <a:rPr kumimoji="1" lang="en-US" altLang="ja-JP" dirty="0"/>
              <a:t>Windows Community Toolkit</a:t>
            </a:r>
          </a:p>
          <a:p>
            <a:r>
              <a:rPr lang="en-US" altLang="ja-JP" dirty="0"/>
              <a:t>OSS</a:t>
            </a:r>
            <a:r>
              <a:rPr lang="ja-JP" altLang="en-US" dirty="0"/>
              <a:t> のライブラリで便利機能詰め合わせ</a:t>
            </a:r>
            <a:br>
              <a:rPr lang="en-US" altLang="ja-JP" dirty="0"/>
            </a:br>
            <a:r>
              <a:rPr lang="en-US" altLang="ja-JP" sz="3200" dirty="0"/>
              <a:t>https://github.com/Microsoft/WindowsCommunityToolkit</a:t>
            </a:r>
          </a:p>
        </p:txBody>
      </p:sp>
      <p:pic>
        <p:nvPicPr>
          <p:cNvPr id="4" name="Picture 3">
            <a:extLst>
              <a:ext uri="{FF2B5EF4-FFF2-40B4-BE49-F238E27FC236}">
                <a16:creationId xmlns:a16="http://schemas.microsoft.com/office/drawing/2014/main" id="{284BA77F-3135-458F-8FCD-FDA2A5E2FB62}"/>
              </a:ext>
            </a:extLst>
          </p:cNvPr>
          <p:cNvPicPr>
            <a:picLocks noChangeAspect="1"/>
          </p:cNvPicPr>
          <p:nvPr/>
        </p:nvPicPr>
        <p:blipFill>
          <a:blip r:embed="rId2"/>
          <a:stretch>
            <a:fillRect/>
          </a:stretch>
        </p:blipFill>
        <p:spPr>
          <a:xfrm>
            <a:off x="6706122" y="3259564"/>
            <a:ext cx="4579600" cy="31744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DB275-E10B-49B6-922A-02D3E9759B32}"/>
              </a:ext>
            </a:extLst>
          </p:cNvPr>
          <p:cNvPicPr>
            <a:picLocks noChangeAspect="1"/>
          </p:cNvPicPr>
          <p:nvPr/>
        </p:nvPicPr>
        <p:blipFill>
          <a:blip r:embed="rId3"/>
          <a:stretch>
            <a:fillRect/>
          </a:stretch>
        </p:blipFill>
        <p:spPr>
          <a:xfrm>
            <a:off x="517398" y="3259564"/>
            <a:ext cx="5945964" cy="3287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25087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lang="en-US" altLang="ja-JP" dirty="0"/>
              <a:t>2018</a:t>
            </a:r>
            <a:r>
              <a:rPr lang="ja-JP" altLang="en-US" dirty="0"/>
              <a:t>年に予定されている更新</a:t>
            </a:r>
            <a:endParaRPr kumimoji="1" lang="ja-JP" altLang="en-US" dirty="0"/>
          </a:p>
        </p:txBody>
      </p:sp>
    </p:spTree>
    <p:extLst>
      <p:ext uri="{BB962C8B-B14F-4D97-AF65-F5344CB8AC3E}">
        <p14:creationId xmlns:p14="http://schemas.microsoft.com/office/powerpoint/2010/main" val="409288619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F148AC-CA7B-4E86-B622-8C945D50116E}"/>
              </a:ext>
            </a:extLst>
          </p:cNvPr>
          <p:cNvSpPr>
            <a:spLocks noGrp="1"/>
          </p:cNvSpPr>
          <p:nvPr>
            <p:ph type="body" sz="quarter" idx="10"/>
          </p:nvPr>
        </p:nvSpPr>
        <p:spPr>
          <a:xfrm>
            <a:off x="274638" y="1212850"/>
            <a:ext cx="11887200" cy="800219"/>
          </a:xfrm>
        </p:spPr>
        <p:txBody>
          <a:bodyPr/>
          <a:lstStyle/>
          <a:p>
            <a:r>
              <a:rPr kumimoji="1" lang="ja-JP" altLang="en-US" dirty="0"/>
              <a:t>プレビューで </a:t>
            </a:r>
            <a:r>
              <a:rPr kumimoji="1" lang="en-US" altLang="ja-JP" dirty="0"/>
              <a:t>NuGet </a:t>
            </a:r>
            <a:r>
              <a:rPr kumimoji="1" lang="ja-JP" altLang="en-US" dirty="0"/>
              <a:t>で公開中（</a:t>
            </a:r>
            <a:r>
              <a:rPr kumimoji="1" lang="en-US" altLang="ja-JP" dirty="0"/>
              <a:t>2018/05 </a:t>
            </a:r>
            <a:r>
              <a:rPr kumimoji="1" lang="ja-JP" altLang="en-US" dirty="0"/>
              <a:t>現在）</a:t>
            </a:r>
          </a:p>
        </p:txBody>
      </p:sp>
      <p:sp>
        <p:nvSpPr>
          <p:cNvPr id="3" name="Title 2">
            <a:extLst>
              <a:ext uri="{FF2B5EF4-FFF2-40B4-BE49-F238E27FC236}">
                <a16:creationId xmlns:a16="http://schemas.microsoft.com/office/drawing/2014/main" id="{347721F6-9142-462C-97FD-426924D3CBF1}"/>
              </a:ext>
            </a:extLst>
          </p:cNvPr>
          <p:cNvSpPr>
            <a:spLocks noGrp="1"/>
          </p:cNvSpPr>
          <p:nvPr>
            <p:ph type="title"/>
          </p:nvPr>
        </p:nvSpPr>
        <p:spPr/>
        <p:txBody>
          <a:bodyPr/>
          <a:lstStyle/>
          <a:p>
            <a:r>
              <a:rPr kumimoji="1" lang="en-US" altLang="ja-JP" dirty="0"/>
              <a:t>DataGrid </a:t>
            </a:r>
            <a:r>
              <a:rPr kumimoji="1" lang="ja-JP" altLang="en-US" dirty="0"/>
              <a:t>が来る</a:t>
            </a:r>
          </a:p>
        </p:txBody>
      </p:sp>
      <p:pic>
        <p:nvPicPr>
          <p:cNvPr id="5" name="Picture 4">
            <a:extLst>
              <a:ext uri="{FF2B5EF4-FFF2-40B4-BE49-F238E27FC236}">
                <a16:creationId xmlns:a16="http://schemas.microsoft.com/office/drawing/2014/main" id="{1573D610-798B-4C5F-8D46-7F1E031B0358}"/>
              </a:ext>
            </a:extLst>
          </p:cNvPr>
          <p:cNvPicPr>
            <a:picLocks noChangeAspect="1"/>
          </p:cNvPicPr>
          <p:nvPr/>
        </p:nvPicPr>
        <p:blipFill>
          <a:blip r:embed="rId2"/>
          <a:stretch>
            <a:fillRect/>
          </a:stretch>
        </p:blipFill>
        <p:spPr>
          <a:xfrm>
            <a:off x="272273" y="2013069"/>
            <a:ext cx="9376860" cy="4110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74378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A8C67CF-FEAA-4E5B-9CAC-E39DCB22D034}"/>
              </a:ext>
            </a:extLst>
          </p:cNvPr>
          <p:cNvSpPr>
            <a:spLocks noGrp="1"/>
          </p:cNvSpPr>
          <p:nvPr>
            <p:ph type="title"/>
          </p:nvPr>
        </p:nvSpPr>
        <p:spPr/>
        <p:txBody>
          <a:bodyPr/>
          <a:lstStyle/>
          <a:p>
            <a:r>
              <a:rPr kumimoji="1" lang="en-US" altLang="ja-JP" dirty="0"/>
              <a:t>DataGrid</a:t>
            </a:r>
            <a:endParaRPr kumimoji="1" lang="ja-JP" altLang="en-US" dirty="0"/>
          </a:p>
        </p:txBody>
      </p:sp>
      <p:sp>
        <p:nvSpPr>
          <p:cNvPr id="5" name="テキスト プレースホルダー 4">
            <a:extLst>
              <a:ext uri="{FF2B5EF4-FFF2-40B4-BE49-F238E27FC236}">
                <a16:creationId xmlns:a16="http://schemas.microsoft.com/office/drawing/2014/main" id="{533110FB-CEEF-414B-8027-4C70C01C0CCF}"/>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27397460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DEB65-C66E-40AB-A709-6ECB14B676CA}"/>
              </a:ext>
            </a:extLst>
          </p:cNvPr>
          <p:cNvSpPr>
            <a:spLocks noGrp="1"/>
          </p:cNvSpPr>
          <p:nvPr>
            <p:ph type="body" sz="quarter" idx="10"/>
          </p:nvPr>
        </p:nvSpPr>
        <p:spPr>
          <a:xfrm>
            <a:off x="274638" y="1212850"/>
            <a:ext cx="11887200" cy="800219"/>
          </a:xfrm>
        </p:spPr>
        <p:txBody>
          <a:bodyPr/>
          <a:lstStyle/>
          <a:p>
            <a:r>
              <a:rPr kumimoji="1" lang="ja-JP" altLang="en-US" dirty="0"/>
              <a:t>マウス操作を前提としたサイズのコントロール</a:t>
            </a:r>
          </a:p>
        </p:txBody>
      </p:sp>
      <p:sp>
        <p:nvSpPr>
          <p:cNvPr id="3" name="Title 2">
            <a:extLst>
              <a:ext uri="{FF2B5EF4-FFF2-40B4-BE49-F238E27FC236}">
                <a16:creationId xmlns:a16="http://schemas.microsoft.com/office/drawing/2014/main" id="{EAB42D3D-A817-46F2-B28E-2AD1201107DE}"/>
              </a:ext>
            </a:extLst>
          </p:cNvPr>
          <p:cNvSpPr>
            <a:spLocks noGrp="1"/>
          </p:cNvSpPr>
          <p:nvPr>
            <p:ph type="title"/>
          </p:nvPr>
        </p:nvSpPr>
        <p:spPr/>
        <p:txBody>
          <a:bodyPr/>
          <a:lstStyle/>
          <a:p>
            <a:r>
              <a:rPr kumimoji="1" lang="en-US" altLang="ja-JP" dirty="0"/>
              <a:t>Compact sizing</a:t>
            </a:r>
            <a:endParaRPr kumimoji="1" lang="ja-JP" altLang="en-US" dirty="0"/>
          </a:p>
        </p:txBody>
      </p:sp>
      <p:pic>
        <p:nvPicPr>
          <p:cNvPr id="4" name="図 3">
            <a:extLst>
              <a:ext uri="{FF2B5EF4-FFF2-40B4-BE49-F238E27FC236}">
                <a16:creationId xmlns:a16="http://schemas.microsoft.com/office/drawing/2014/main" id="{C4E7321A-B3D8-4676-8F38-863BA41F67B3}"/>
              </a:ext>
            </a:extLst>
          </p:cNvPr>
          <p:cNvPicPr>
            <a:picLocks noChangeAspect="1"/>
          </p:cNvPicPr>
          <p:nvPr/>
        </p:nvPicPr>
        <p:blipFill rotWithShape="1">
          <a:blip r:embed="rId2"/>
          <a:srcRect t="-7988" b="16494"/>
          <a:stretch/>
        </p:blipFill>
        <p:spPr>
          <a:xfrm>
            <a:off x="274638" y="2190463"/>
            <a:ext cx="8896350" cy="4270298"/>
          </a:xfrm>
          <a:prstGeom prst="rect">
            <a:avLst/>
          </a:prstGeom>
        </p:spPr>
      </p:pic>
      <p:sp>
        <p:nvSpPr>
          <p:cNvPr id="5" name="正方形/長方形 4">
            <a:extLst>
              <a:ext uri="{FF2B5EF4-FFF2-40B4-BE49-F238E27FC236}">
                <a16:creationId xmlns:a16="http://schemas.microsoft.com/office/drawing/2014/main" id="{2166F1FC-0E37-47E5-8BFB-9CB041A3F03A}"/>
              </a:ext>
            </a:extLst>
          </p:cNvPr>
          <p:cNvSpPr/>
          <p:nvPr/>
        </p:nvSpPr>
        <p:spPr bwMode="auto">
          <a:xfrm>
            <a:off x="274638"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コンパクト</a:t>
            </a:r>
          </a:p>
        </p:txBody>
      </p:sp>
      <p:sp>
        <p:nvSpPr>
          <p:cNvPr id="6" name="正方形/長方形 5">
            <a:extLst>
              <a:ext uri="{FF2B5EF4-FFF2-40B4-BE49-F238E27FC236}">
                <a16:creationId xmlns:a16="http://schemas.microsoft.com/office/drawing/2014/main" id="{64F74A40-6AE5-4C87-9360-2A1B8F1B4312}"/>
              </a:ext>
            </a:extLst>
          </p:cNvPr>
          <p:cNvSpPr/>
          <p:nvPr/>
        </p:nvSpPr>
        <p:spPr bwMode="auto">
          <a:xfrm>
            <a:off x="3057812"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デフォルト</a:t>
            </a:r>
          </a:p>
        </p:txBody>
      </p:sp>
    </p:spTree>
    <p:extLst>
      <p:ext uri="{BB962C8B-B14F-4D97-AF65-F5344CB8AC3E}">
        <p14:creationId xmlns:p14="http://schemas.microsoft.com/office/powerpoint/2010/main" val="3581398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ja-JP" altLang="en-US" dirty="0"/>
              <a:t>はじめに</a:t>
            </a:r>
          </a:p>
        </p:txBody>
      </p:sp>
    </p:spTree>
    <p:extLst>
      <p:ext uri="{BB962C8B-B14F-4D97-AF65-F5344CB8AC3E}">
        <p14:creationId xmlns:p14="http://schemas.microsoft.com/office/powerpoint/2010/main" val="19100526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338FD5-D599-4440-BCC1-C343830DB402}"/>
              </a:ext>
            </a:extLst>
          </p:cNvPr>
          <p:cNvSpPr>
            <a:spLocks noGrp="1"/>
          </p:cNvSpPr>
          <p:nvPr>
            <p:ph type="body" sz="quarter" idx="10"/>
          </p:nvPr>
        </p:nvSpPr>
        <p:spPr>
          <a:xfrm>
            <a:off x="274638" y="1212850"/>
            <a:ext cx="11887200" cy="1184940"/>
          </a:xfrm>
        </p:spPr>
        <p:txBody>
          <a:bodyPr/>
          <a:lstStyle/>
          <a:p>
            <a:r>
              <a:rPr lang="ja-JP" altLang="en-US" sz="3600" dirty="0"/>
              <a:t>コントロールに組み込みでバリデーションエラー表示機能が追加</a:t>
            </a:r>
            <a:endParaRPr lang="en-US" altLang="ja-JP" sz="3600" dirty="0"/>
          </a:p>
          <a:p>
            <a:pPr lvl="1"/>
            <a:r>
              <a:rPr kumimoji="1" lang="en-US" altLang="ja-JP" sz="2400" dirty="0"/>
              <a:t>WPF </a:t>
            </a:r>
            <a:r>
              <a:rPr kumimoji="1" lang="ja-JP" altLang="en-US" sz="2400" dirty="0"/>
              <a:t>と同じ </a:t>
            </a:r>
            <a:r>
              <a:rPr kumimoji="1" lang="en-US" altLang="ja-JP" sz="2400" dirty="0" err="1"/>
              <a:t>INotifyDataErrorInfo</a:t>
            </a:r>
            <a:r>
              <a:rPr kumimoji="1" lang="en-US" altLang="ja-JP" sz="2400" dirty="0"/>
              <a:t> </a:t>
            </a:r>
            <a:r>
              <a:rPr kumimoji="1" lang="ja-JP" altLang="en-US" sz="2400" dirty="0"/>
              <a:t>を実装すると </a:t>
            </a:r>
            <a:r>
              <a:rPr kumimoji="1" lang="en-US" altLang="ja-JP" sz="2400" dirty="0"/>
              <a:t>UI </a:t>
            </a:r>
            <a:r>
              <a:rPr kumimoji="1" lang="ja-JP" altLang="en-US" sz="2400" dirty="0"/>
              <a:t>に検証エラーが反映される</a:t>
            </a:r>
          </a:p>
        </p:txBody>
      </p:sp>
      <p:sp>
        <p:nvSpPr>
          <p:cNvPr id="3" name="Title 2">
            <a:extLst>
              <a:ext uri="{FF2B5EF4-FFF2-40B4-BE49-F238E27FC236}">
                <a16:creationId xmlns:a16="http://schemas.microsoft.com/office/drawing/2014/main" id="{DE651857-3882-43BC-B69C-CA0C5BD780CF}"/>
              </a:ext>
            </a:extLst>
          </p:cNvPr>
          <p:cNvSpPr>
            <a:spLocks noGrp="1"/>
          </p:cNvSpPr>
          <p:nvPr>
            <p:ph type="title"/>
          </p:nvPr>
        </p:nvSpPr>
        <p:spPr/>
        <p:txBody>
          <a:bodyPr/>
          <a:lstStyle/>
          <a:p>
            <a:r>
              <a:rPr kumimoji="1" lang="en-US" altLang="ja-JP" dirty="0"/>
              <a:t>Data Validation </a:t>
            </a:r>
            <a:r>
              <a:rPr kumimoji="1" lang="ja-JP" altLang="en-US" dirty="0"/>
              <a:t>対応</a:t>
            </a:r>
          </a:p>
        </p:txBody>
      </p:sp>
      <p:pic>
        <p:nvPicPr>
          <p:cNvPr id="4" name="図 3">
            <a:extLst>
              <a:ext uri="{FF2B5EF4-FFF2-40B4-BE49-F238E27FC236}">
                <a16:creationId xmlns:a16="http://schemas.microsoft.com/office/drawing/2014/main" id="{6080B149-9D35-4BD2-85A0-827FA447FF96}"/>
              </a:ext>
            </a:extLst>
          </p:cNvPr>
          <p:cNvPicPr>
            <a:picLocks noChangeAspect="1"/>
          </p:cNvPicPr>
          <p:nvPr/>
        </p:nvPicPr>
        <p:blipFill>
          <a:blip r:embed="rId2"/>
          <a:stretch>
            <a:fillRect/>
          </a:stretch>
        </p:blipFill>
        <p:spPr>
          <a:xfrm>
            <a:off x="272273" y="2397790"/>
            <a:ext cx="6180993" cy="4621084"/>
          </a:xfrm>
          <a:prstGeom prst="rect">
            <a:avLst/>
          </a:prstGeom>
        </p:spPr>
      </p:pic>
    </p:spTree>
    <p:extLst>
      <p:ext uri="{BB962C8B-B14F-4D97-AF65-F5344CB8AC3E}">
        <p14:creationId xmlns:p14="http://schemas.microsoft.com/office/powerpoint/2010/main" val="15435828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EE6D45-F226-4C66-8CB4-287EA5C0EC0C}"/>
              </a:ext>
            </a:extLst>
          </p:cNvPr>
          <p:cNvSpPr>
            <a:spLocks noGrp="1"/>
          </p:cNvSpPr>
          <p:nvPr>
            <p:ph type="body" sz="quarter" idx="10"/>
          </p:nvPr>
        </p:nvSpPr>
        <p:spPr>
          <a:xfrm>
            <a:off x="274638" y="1212850"/>
            <a:ext cx="11887200" cy="2754600"/>
          </a:xfrm>
        </p:spPr>
        <p:txBody>
          <a:bodyPr/>
          <a:lstStyle/>
          <a:p>
            <a:r>
              <a:rPr kumimoji="1" lang="en-US" altLang="ja-JP" dirty="0"/>
              <a:t>UWP </a:t>
            </a:r>
            <a:r>
              <a:rPr kumimoji="1" lang="ja-JP" altLang="en-US" dirty="0"/>
              <a:t>のコントロールを </a:t>
            </a:r>
            <a:r>
              <a:rPr kumimoji="1" lang="en-US" altLang="ja-JP" dirty="0"/>
              <a:t>WPF </a:t>
            </a:r>
            <a:r>
              <a:rPr kumimoji="1" lang="ja-JP" altLang="en-US" dirty="0"/>
              <a:t>アプリなどに埋め込める</a:t>
            </a:r>
            <a:endParaRPr kumimoji="1" lang="en-US" altLang="ja-JP" dirty="0"/>
          </a:p>
          <a:p>
            <a:pPr lvl="1"/>
            <a:r>
              <a:rPr lang="en-US" altLang="ja-JP" dirty="0"/>
              <a:t>UWP </a:t>
            </a:r>
            <a:r>
              <a:rPr lang="ja-JP" altLang="en-US" dirty="0"/>
              <a:t>にしかないコントロールを使用するのに有用</a:t>
            </a:r>
            <a:br>
              <a:rPr lang="en-US" altLang="ja-JP" dirty="0"/>
            </a:br>
            <a:r>
              <a:rPr lang="en-US" altLang="ja-JP" dirty="0">
                <a:hlinkClick r:id="rId2"/>
              </a:rPr>
              <a:t>http://aka.ms/UWP-ControlWrapper</a:t>
            </a:r>
            <a:endParaRPr lang="en-US" altLang="ja-JP" dirty="0"/>
          </a:p>
          <a:p>
            <a:pPr lvl="1"/>
            <a:r>
              <a:rPr lang="ja-JP" altLang="en-US" dirty="0"/>
              <a:t>現在 </a:t>
            </a:r>
            <a:r>
              <a:rPr lang="en-US" altLang="ja-JP" dirty="0"/>
              <a:t>WebView </a:t>
            </a:r>
            <a:r>
              <a:rPr lang="ja-JP" altLang="en-US" dirty="0"/>
              <a:t>のみ実装中</a:t>
            </a:r>
            <a:endParaRPr lang="en-US" altLang="ja-JP" dirty="0"/>
          </a:p>
          <a:p>
            <a:pPr lvl="1"/>
            <a:r>
              <a:rPr lang="en-US" altLang="ja-JP" dirty="0"/>
              <a:t>Windows</a:t>
            </a:r>
            <a:r>
              <a:rPr lang="ja-JP" altLang="en-US" dirty="0"/>
              <a:t> </a:t>
            </a:r>
            <a:r>
              <a:rPr lang="en-US" altLang="ja-JP" dirty="0"/>
              <a:t>7 </a:t>
            </a:r>
            <a:r>
              <a:rPr lang="ja-JP" altLang="en-US" dirty="0"/>
              <a:t>でも動くようにフォールバックを実装</a:t>
            </a:r>
            <a:endParaRPr lang="en-US" altLang="ja-JP" dirty="0"/>
          </a:p>
        </p:txBody>
      </p:sp>
      <p:sp>
        <p:nvSpPr>
          <p:cNvPr id="3" name="Title 2">
            <a:extLst>
              <a:ext uri="{FF2B5EF4-FFF2-40B4-BE49-F238E27FC236}">
                <a16:creationId xmlns:a16="http://schemas.microsoft.com/office/drawing/2014/main" id="{68092903-AA0B-44FB-BBD2-19FC6A1E0885}"/>
              </a:ext>
            </a:extLst>
          </p:cNvPr>
          <p:cNvSpPr>
            <a:spLocks noGrp="1"/>
          </p:cNvSpPr>
          <p:nvPr>
            <p:ph type="title"/>
          </p:nvPr>
        </p:nvSpPr>
        <p:spPr/>
        <p:txBody>
          <a:bodyPr/>
          <a:lstStyle/>
          <a:p>
            <a:r>
              <a:rPr kumimoji="1" lang="en-US" altLang="ja-JP" dirty="0"/>
              <a:t>UWP </a:t>
            </a:r>
            <a:r>
              <a:rPr kumimoji="1" lang="en-US" altLang="ja-JP" dirty="0" err="1"/>
              <a:t>Xaml</a:t>
            </a:r>
            <a:r>
              <a:rPr kumimoji="1" lang="en-US" altLang="ja-JP" dirty="0"/>
              <a:t> Islands</a:t>
            </a:r>
            <a:endParaRPr kumimoji="1" lang="ja-JP" altLang="en-US" dirty="0"/>
          </a:p>
        </p:txBody>
      </p:sp>
      <p:grpSp>
        <p:nvGrpSpPr>
          <p:cNvPr id="9" name="グループ化 8">
            <a:extLst>
              <a:ext uri="{FF2B5EF4-FFF2-40B4-BE49-F238E27FC236}">
                <a16:creationId xmlns:a16="http://schemas.microsoft.com/office/drawing/2014/main" id="{B5EBE834-2FDB-4DCF-A48E-A2DB3D5A056B}"/>
              </a:ext>
            </a:extLst>
          </p:cNvPr>
          <p:cNvGrpSpPr/>
          <p:nvPr/>
        </p:nvGrpSpPr>
        <p:grpSpPr>
          <a:xfrm>
            <a:off x="973668" y="3883054"/>
            <a:ext cx="11188170" cy="2612532"/>
            <a:chOff x="973669" y="3777117"/>
            <a:chExt cx="11188170" cy="2612532"/>
          </a:xfrm>
        </p:grpSpPr>
        <p:sp>
          <p:nvSpPr>
            <p:cNvPr id="4" name="正方形/長方形 3">
              <a:extLst>
                <a:ext uri="{FF2B5EF4-FFF2-40B4-BE49-F238E27FC236}">
                  <a16:creationId xmlns:a16="http://schemas.microsoft.com/office/drawing/2014/main" id="{89445029-F074-4CC1-A701-89272F32AD42}"/>
                </a:ext>
              </a:extLst>
            </p:cNvPr>
            <p:cNvSpPr/>
            <p:nvPr/>
          </p:nvSpPr>
          <p:spPr bwMode="auto">
            <a:xfrm>
              <a:off x="973669" y="3777117"/>
              <a:ext cx="11188170" cy="12620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2165B21B-E94F-443C-BE3C-EA026B2E56E0}"/>
                </a:ext>
              </a:extLst>
            </p:cNvPr>
            <p:cNvSpPr/>
            <p:nvPr/>
          </p:nvSpPr>
          <p:spPr bwMode="auto">
            <a:xfrm>
              <a:off x="973669" y="5127552"/>
              <a:ext cx="11188170" cy="12620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正方形/長方形 5">
              <a:extLst>
                <a:ext uri="{FF2B5EF4-FFF2-40B4-BE49-F238E27FC236}">
                  <a16:creationId xmlns:a16="http://schemas.microsoft.com/office/drawing/2014/main" id="{BFF688D8-BECF-42D4-99B2-F4171F973FA9}"/>
                </a:ext>
              </a:extLst>
            </p:cNvPr>
            <p:cNvSpPr/>
            <p:nvPr/>
          </p:nvSpPr>
          <p:spPr bwMode="auto">
            <a:xfrm>
              <a:off x="1219202" y="4068062"/>
              <a:ext cx="3886200" cy="73912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Control Wrappers</a:t>
              </a: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29A4B034-EE32-4F12-A9C8-C67517A279A4}"/>
                </a:ext>
              </a:extLst>
            </p:cNvPr>
            <p:cNvSpPr/>
            <p:nvPr/>
          </p:nvSpPr>
          <p:spPr bwMode="auto">
            <a:xfrm>
              <a:off x="1219202" y="5445051"/>
              <a:ext cx="3886200" cy="73912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WPF XAML Host</a:t>
              </a: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89BEF4FB-5F03-40B8-885A-A635A6C04407}"/>
                </a:ext>
              </a:extLst>
            </p:cNvPr>
            <p:cNvSpPr/>
            <p:nvPr/>
          </p:nvSpPr>
          <p:spPr bwMode="auto">
            <a:xfrm>
              <a:off x="5350935" y="5445050"/>
              <a:ext cx="3886200" cy="73912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WinForms XAML Host</a:t>
              </a: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393246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9991530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4263761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4154984"/>
          </a:xfrm>
        </p:spPr>
        <p:txBody>
          <a:bodyPr/>
          <a:lstStyle/>
          <a:p>
            <a:pPr marL="0" indent="0">
              <a:buNone/>
            </a:pPr>
            <a:r>
              <a:rPr kumimoji="1" lang="en-US" altLang="ja-JP" sz="3600" dirty="0"/>
              <a:t>UWP </a:t>
            </a:r>
            <a:r>
              <a:rPr kumimoji="1" lang="ja-JP" altLang="en-US" sz="3600" dirty="0"/>
              <a:t>は </a:t>
            </a:r>
            <a:r>
              <a:rPr kumimoji="1" lang="en-US" altLang="ja-JP" sz="3600" dirty="0"/>
              <a:t>Windows 10 </a:t>
            </a:r>
            <a:r>
              <a:rPr kumimoji="1" lang="ja-JP" altLang="en-US" sz="3600" dirty="0"/>
              <a:t>のネイティブアプリ開発プラットフォーム</a:t>
            </a:r>
            <a:endParaRPr kumimoji="1" lang="en-US" altLang="ja-JP" sz="3600" dirty="0"/>
          </a:p>
          <a:p>
            <a:r>
              <a:rPr lang="ja-JP" altLang="en-US" sz="3600" dirty="0"/>
              <a:t>ネイティブアプリでしか出来ない機能もある</a:t>
            </a:r>
            <a:endParaRPr lang="en-US" altLang="ja-JP" sz="3600" dirty="0"/>
          </a:p>
          <a:p>
            <a:pPr lvl="1"/>
            <a:r>
              <a:rPr kumimoji="1" lang="ja-JP" altLang="en-US" dirty="0"/>
              <a:t>インク、</a:t>
            </a:r>
            <a:r>
              <a:rPr kumimoji="1" lang="en-US" altLang="ja-JP" dirty="0"/>
              <a:t>Project</a:t>
            </a:r>
            <a:r>
              <a:rPr kumimoji="1" lang="ja-JP" altLang="en-US" dirty="0"/>
              <a:t> </a:t>
            </a:r>
            <a:r>
              <a:rPr kumimoji="1" lang="en-US" altLang="ja-JP" dirty="0"/>
              <a:t>Rome</a:t>
            </a:r>
            <a:r>
              <a:rPr lang="ja-JP" altLang="en-US" dirty="0" err="1"/>
              <a:t>、</a:t>
            </a:r>
            <a:r>
              <a:rPr lang="ja-JP" altLang="en-US" dirty="0"/>
              <a:t>プロトコル対応</a:t>
            </a:r>
            <a:endParaRPr kumimoji="1" lang="en-US" altLang="ja-JP" sz="2400" dirty="0"/>
          </a:p>
          <a:p>
            <a:r>
              <a:rPr lang="ja-JP" altLang="en-US" sz="3600" dirty="0"/>
              <a:t>ネイティブアプリのほうが簡単な機能もある</a:t>
            </a:r>
            <a:endParaRPr lang="en-US" altLang="ja-JP" sz="3600" dirty="0"/>
          </a:p>
          <a:p>
            <a:pPr lvl="1"/>
            <a:r>
              <a:rPr lang="en-US" altLang="ja-JP" dirty="0"/>
              <a:t>Fluent Design System</a:t>
            </a:r>
            <a:r>
              <a:rPr lang="ja-JP" altLang="en-US" dirty="0" err="1"/>
              <a:t>、</a:t>
            </a:r>
            <a:r>
              <a:rPr lang="ja-JP" altLang="en-US" dirty="0"/>
              <a:t>オフライン機能</a:t>
            </a:r>
            <a:endParaRPr lang="en-US" altLang="ja-JP" dirty="0"/>
          </a:p>
          <a:p>
            <a:r>
              <a:rPr kumimoji="1" lang="ja-JP" altLang="en-US" sz="3600" dirty="0"/>
              <a:t>配布</a:t>
            </a:r>
            <a:endParaRPr kumimoji="1" lang="en-US" altLang="ja-JP" sz="3600" dirty="0"/>
          </a:p>
          <a:p>
            <a:pPr lvl="1"/>
            <a:r>
              <a:rPr kumimoji="1" lang="en-US" altLang="ja-JP" dirty="0"/>
              <a:t>Microsoft </a:t>
            </a:r>
            <a:r>
              <a:rPr kumimoji="1" lang="ja-JP" altLang="en-US" dirty="0"/>
              <a:t>ストア、ビジネスストア、サイドローディング</a:t>
            </a:r>
            <a:endParaRPr kumimoji="1" lang="en-US" altLang="ja-JP" dirty="0"/>
          </a:p>
        </p:txBody>
      </p:sp>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377738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室内, 人, 床, 座っている が含まれている画像&#10;&#10;非常に高い精度で生成された説明">
            <a:extLst>
              <a:ext uri="{FF2B5EF4-FFF2-40B4-BE49-F238E27FC236}">
                <a16:creationId xmlns:a16="http://schemas.microsoft.com/office/drawing/2014/main" id="{1AA3EBE9-8769-4455-A1A7-10EE270B1482}"/>
              </a:ext>
            </a:extLst>
          </p:cNvPr>
          <p:cNvPicPr>
            <a:picLocks noChangeAspect="1"/>
          </p:cNvPicPr>
          <p:nvPr/>
        </p:nvPicPr>
        <p:blipFill>
          <a:blip r:embed="rId2"/>
          <a:stretch>
            <a:fillRect/>
          </a:stretch>
        </p:blipFill>
        <p:spPr>
          <a:xfrm>
            <a:off x="2061056" y="887968"/>
            <a:ext cx="8123590" cy="5407901"/>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良い </a:t>
            </a:r>
            <a:r>
              <a:rPr kumimoji="1" lang="en-US" altLang="ja-JP" sz="60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アプリ開発を！</a:t>
            </a:r>
          </a:p>
        </p:txBody>
      </p:sp>
    </p:spTree>
    <p:extLst>
      <p:ext uri="{BB962C8B-B14F-4D97-AF65-F5344CB8AC3E}">
        <p14:creationId xmlns:p14="http://schemas.microsoft.com/office/powerpoint/2010/main" val="362836609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室内, 人, 床, 座っている が含まれている画像&#10;&#10;非常に高い精度で生成された説明">
            <a:extLst>
              <a:ext uri="{FF2B5EF4-FFF2-40B4-BE49-F238E27FC236}">
                <a16:creationId xmlns:a16="http://schemas.microsoft.com/office/drawing/2014/main" id="{1AA3EBE9-8769-4455-A1A7-10EE270B1482}"/>
              </a:ext>
            </a:extLst>
          </p:cNvPr>
          <p:cNvPicPr>
            <a:picLocks noChangeAspect="1"/>
          </p:cNvPicPr>
          <p:nvPr/>
        </p:nvPicPr>
        <p:blipFill>
          <a:blip r:embed="rId2"/>
          <a:stretch>
            <a:fillRect/>
          </a:stretch>
        </p:blipFill>
        <p:spPr>
          <a:xfrm>
            <a:off x="2061056" y="887968"/>
            <a:ext cx="8123590" cy="5407901"/>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5400" dirty="0">
                <a:gradFill>
                  <a:gsLst>
                    <a:gs pos="0">
                      <a:srgbClr val="FFFFFF"/>
                    </a:gs>
                    <a:gs pos="100000">
                      <a:srgbClr val="FFFFFF"/>
                    </a:gs>
                  </a:gsLst>
                  <a:lin ang="5400000" scaled="0"/>
                </a:gradFill>
                <a:ea typeface="Segoe UI" pitchFamily="34" charset="0"/>
                <a:cs typeface="Segoe UI" pitchFamily="34" charset="0"/>
              </a:rPr>
              <a:t>良いクロスデバイスアプリ開発を！</a:t>
            </a:r>
          </a:p>
        </p:txBody>
      </p:sp>
    </p:spTree>
    <p:extLst>
      <p:ext uri="{BB962C8B-B14F-4D97-AF65-F5344CB8AC3E}">
        <p14:creationId xmlns:p14="http://schemas.microsoft.com/office/powerpoint/2010/main" val="18011806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548598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device&#10;&#10;Description generated with high confidence">
            <a:extLst>
              <a:ext uri="{FF2B5EF4-FFF2-40B4-BE49-F238E27FC236}">
                <a16:creationId xmlns:a16="http://schemas.microsoft.com/office/drawing/2014/main" id="{417FBF90-484D-40C5-B39D-B579182E1666}"/>
              </a:ext>
            </a:extLst>
          </p:cNvPr>
          <p:cNvPicPr>
            <a:picLocks noChangeAspect="1"/>
          </p:cNvPicPr>
          <p:nvPr/>
        </p:nvPicPr>
        <p:blipFill>
          <a:blip r:embed="rId2"/>
          <a:stretch>
            <a:fillRect/>
          </a:stretch>
        </p:blipFill>
        <p:spPr>
          <a:xfrm>
            <a:off x="1978010" y="611258"/>
            <a:ext cx="8480454" cy="577200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でいいんじゃない？</a:t>
            </a:r>
          </a:p>
        </p:txBody>
      </p:sp>
    </p:spTree>
    <p:extLst>
      <p:ext uri="{BB962C8B-B14F-4D97-AF65-F5344CB8AC3E}">
        <p14:creationId xmlns:p14="http://schemas.microsoft.com/office/powerpoint/2010/main" val="42387006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F207A986-F81C-4FC7-8673-1B970A2EC091}"/>
              </a:ext>
            </a:extLst>
          </p:cNvPr>
          <p:cNvPicPr>
            <a:picLocks noChangeAspect="1"/>
          </p:cNvPicPr>
          <p:nvPr/>
        </p:nvPicPr>
        <p:blipFill>
          <a:blip r:embed="rId2"/>
          <a:stretch>
            <a:fillRect/>
          </a:stretch>
        </p:blipFill>
        <p:spPr>
          <a:xfrm>
            <a:off x="3779837" y="1058862"/>
            <a:ext cx="4876800" cy="4876800"/>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でも出来るよ</a:t>
            </a:r>
          </a:p>
        </p:txBody>
      </p:sp>
    </p:spTree>
    <p:extLst>
      <p:ext uri="{BB962C8B-B14F-4D97-AF65-F5344CB8AC3E}">
        <p14:creationId xmlns:p14="http://schemas.microsoft.com/office/powerpoint/2010/main" val="29771059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nnis, player, sky, racket&#10;&#10;Description generated with high confidence">
            <a:extLst>
              <a:ext uri="{FF2B5EF4-FFF2-40B4-BE49-F238E27FC236}">
                <a16:creationId xmlns:a16="http://schemas.microsoft.com/office/drawing/2014/main" id="{173AE98C-D581-4526-8884-DD526A30870F}"/>
              </a:ext>
            </a:extLst>
          </p:cNvPr>
          <p:cNvPicPr>
            <a:picLocks noChangeAspect="1"/>
          </p:cNvPicPr>
          <p:nvPr/>
        </p:nvPicPr>
        <p:blipFill>
          <a:blip r:embed="rId2"/>
          <a:stretch>
            <a:fillRect/>
          </a:stretch>
        </p:blipFill>
        <p:spPr>
          <a:xfrm>
            <a:off x="599935" y="1155048"/>
            <a:ext cx="11236604" cy="468442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のデスクトップ</a:t>
            </a:r>
            <a:br>
              <a:rPr kumimoji="1" lang="en-US" altLang="ja-JP" sz="6600" dirty="0">
                <a:gradFill>
                  <a:gsLst>
                    <a:gs pos="0">
                      <a:srgbClr val="FFFFFF"/>
                    </a:gs>
                    <a:gs pos="100000">
                      <a:srgbClr val="FFFFFF"/>
                    </a:gs>
                  </a:gsLst>
                  <a:lin ang="5400000" scaled="0"/>
                </a:gradFill>
                <a:ea typeface="Segoe UI" pitchFamily="34" charset="0"/>
                <a:cs typeface="Segoe UI" pitchFamily="34" charset="0"/>
              </a:rPr>
            </a:br>
            <a:r>
              <a:rPr kumimoji="1" lang="ja-JP" altLang="en-US" sz="6600" dirty="0">
                <a:gradFill>
                  <a:gsLst>
                    <a:gs pos="0">
                      <a:srgbClr val="FFFFFF"/>
                    </a:gs>
                    <a:gs pos="100000">
                      <a:srgbClr val="FFFFFF"/>
                    </a:gs>
                  </a:gsLst>
                  <a:lin ang="5400000" scaled="0"/>
                </a:gradFill>
                <a:ea typeface="Segoe UI" pitchFamily="34" charset="0"/>
                <a:cs typeface="Segoe UI" pitchFamily="34" charset="0"/>
              </a:rPr>
              <a:t>アプリ開発の今を知ってもらう</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563379"/>
      </p:ext>
    </p:extLst>
  </p:cSld>
  <p:clrMapOvr>
    <a:masterClrMapping/>
  </p:clrMapOvr>
  <p:transition>
    <p:fade/>
  </p:transition>
</p:sld>
</file>

<file path=ppt/theme/theme1.xml><?xml version="1.0" encoding="utf-8"?>
<a:theme xmlns:a="http://schemas.openxmlformats.org/drawingml/2006/main" name="1_5-30721_Build_2016_Template_Light">
  <a:themeElements>
    <a:clrScheme name="decode2018">
      <a:dk1>
        <a:srgbClr val="1A1A1A"/>
      </a:dk1>
      <a:lt1>
        <a:srgbClr val="FFFFFF"/>
      </a:lt1>
      <a:dk2>
        <a:srgbClr val="0D0D0D"/>
      </a:dk2>
      <a:lt2>
        <a:srgbClr val="0D0D0D"/>
      </a:lt2>
      <a:accent1>
        <a:srgbClr val="505050"/>
      </a:accent1>
      <a:accent2>
        <a:srgbClr val="E3008C"/>
      </a:accent2>
      <a:accent3>
        <a:srgbClr val="32145A"/>
      </a:accent3>
      <a:accent4>
        <a:srgbClr val="2139B5"/>
      </a:accent4>
      <a:accent5>
        <a:srgbClr val="9D9D9D"/>
      </a:accent5>
      <a:accent6>
        <a:srgbClr val="E6E6E6"/>
      </a:accent6>
      <a:hlink>
        <a:srgbClr val="00B0F0"/>
      </a:hlink>
      <a:folHlink>
        <a:srgbClr val="AA0069"/>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C54617C35A1074F8600DC48F6875AFF" ma:contentTypeVersion="8" ma:contentTypeDescription="Create a new document." ma:contentTypeScope="" ma:versionID="2c60cf0c4fe28f10d7ce35e406b64f18">
  <xsd:schema xmlns:xsd="http://www.w3.org/2001/XMLSchema" xmlns:xs="http://www.w3.org/2001/XMLSchema" xmlns:p="http://schemas.microsoft.com/office/2006/metadata/properties" xmlns:ns2="23ce663d-78ec-4732-ad2d-a7087832c5eb" xmlns:ns3="bc0f06ff-896c-4002-857c-088f702138e7" targetNamespace="http://schemas.microsoft.com/office/2006/metadata/properties" ma:root="true" ma:fieldsID="b930faaf9ae931b98c156ac68f563f5b" ns2:_="" ns3:_="">
    <xsd:import namespace="23ce663d-78ec-4732-ad2d-a7087832c5eb"/>
    <xsd:import namespace="bc0f06ff-896c-4002-857c-088f702138e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e663d-78ec-4732-ad2d-a7087832c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f06ff-896c-4002-857c-088f702138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ce663d-78ec-4732-ad2d-a7087832c5eb"/>
    <ds:schemaRef ds:uri="bc0f06ff-896c-4002-857c-088f702138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E89B184-A50F-4AA9-8E5B-12D950BFB302}">
  <ds:schemaRefs>
    <ds:schemaRef ds:uri="23ce663d-78ec-4732-ad2d-a7087832c5eb"/>
    <ds:schemaRef ds:uri="bc0f06ff-896c-4002-857c-088f702138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4670</TotalTime>
  <Words>1195</Words>
  <Application>Microsoft Office PowerPoint</Application>
  <PresentationFormat>ユーザー設定</PresentationFormat>
  <Paragraphs>239</Paragraphs>
  <Slides>57</Slides>
  <Notes>2</Notes>
  <HiddenSlides>4</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57</vt:i4>
      </vt:variant>
    </vt:vector>
  </HeadingPairs>
  <TitlesOfParts>
    <vt:vector size="65" baseType="lpstr">
      <vt:lpstr>ＭＳ Ｐゴシック</vt:lpstr>
      <vt:lpstr>Yu Gothic UI</vt:lpstr>
      <vt:lpstr>Arial</vt:lpstr>
      <vt:lpstr>Calibri</vt:lpstr>
      <vt:lpstr>Consolas</vt:lpstr>
      <vt:lpstr>Segoe UI</vt:lpstr>
      <vt:lpstr>Segoe UI Light</vt:lpstr>
      <vt:lpstr>1_5-30721_Build_2016_Template_Light</vt:lpstr>
      <vt:lpstr>最新 Windows 10 に最適な デスクトップアプリ開発手法ご紹介</vt:lpstr>
      <vt:lpstr>自己紹介</vt:lpstr>
      <vt:lpstr>本セッションのゴール</vt:lpstr>
      <vt:lpstr>アジェンダ</vt:lpstr>
      <vt:lpstr>はじめに</vt:lpstr>
      <vt:lpstr>PowerPoint プレゼンテーション</vt:lpstr>
      <vt:lpstr>PowerPoint プレゼンテーション</vt:lpstr>
      <vt:lpstr>PowerPoint プレゼンテーション</vt:lpstr>
      <vt:lpstr>PowerPoint プレゼンテーション</vt:lpstr>
      <vt:lpstr>Windows 10 のデスクトップ アプリ開発</vt:lpstr>
      <vt:lpstr>選択肢</vt:lpstr>
      <vt:lpstr>Windows 10 ネイティブは？</vt:lpstr>
      <vt:lpstr>Windows 10 ネイティブは？</vt:lpstr>
      <vt:lpstr>UWP が使えないと言われる代表シーン</vt:lpstr>
      <vt:lpstr>配布方法</vt:lpstr>
      <vt:lpstr>配布方法</vt:lpstr>
      <vt:lpstr>ビジネスストアからの配布</vt:lpstr>
      <vt:lpstr>サイドローディング</vt:lpstr>
      <vt:lpstr>サイドローディング</vt:lpstr>
      <vt:lpstr>Web からのインストール</vt:lpstr>
      <vt:lpstr>他の選択肢</vt:lpstr>
      <vt:lpstr>まとめ</vt:lpstr>
      <vt:lpstr>UWP の開発方法</vt:lpstr>
      <vt:lpstr>開発環境</vt:lpstr>
      <vt:lpstr>私のおすすめ</vt:lpstr>
      <vt:lpstr>XAML + C#</vt:lpstr>
      <vt:lpstr>Visual Studio 2017</vt:lpstr>
      <vt:lpstr>Visual Studio 2017</vt:lpstr>
      <vt:lpstr>Visual Studio 2017</vt:lpstr>
      <vt:lpstr>Visual Studio 2017</vt:lpstr>
      <vt:lpstr>まとめ</vt:lpstr>
      <vt:lpstr>お勧め機能 2 つ</vt:lpstr>
      <vt:lpstr>ペン対応</vt:lpstr>
      <vt:lpstr>ペン対応例</vt:lpstr>
      <vt:lpstr>タイムライン</vt:lpstr>
      <vt:lpstr>タイムライン</vt:lpstr>
      <vt:lpstr>Project Rome</vt:lpstr>
      <vt:lpstr>Project Rome</vt:lpstr>
      <vt:lpstr>Project Rome</vt:lpstr>
      <vt:lpstr>Fluent Design System</vt:lpstr>
      <vt:lpstr>まとめ</vt:lpstr>
      <vt:lpstr>参考情報</vt:lpstr>
      <vt:lpstr>ドキュメント</vt:lpstr>
      <vt:lpstr>組み込みコントロールの確認</vt:lpstr>
      <vt:lpstr>OSS ライブラリ</vt:lpstr>
      <vt:lpstr>2018年に予定されている更新</vt:lpstr>
      <vt:lpstr>DataGrid が来る</vt:lpstr>
      <vt:lpstr>DataGrid</vt:lpstr>
      <vt:lpstr>Compact sizing</vt:lpstr>
      <vt:lpstr>Data Validation 対応</vt:lpstr>
      <vt:lpstr>UWP Xaml Islands</vt:lpstr>
      <vt:lpstr>まとめ</vt:lpstr>
      <vt:lpstr>PowerPoint プレゼンテーション</vt:lpstr>
      <vt:lpstr>まとめ</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スピーカースライド作成前の確認シート例</dc:title>
  <cp:lastModifiedBy>Kazuki Ota</cp:lastModifiedBy>
  <cp:revision>120</cp:revision>
  <dcterms:modified xsi:type="dcterms:W3CDTF">2018-05-19T11:55:28Z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0x0101003C54617C35A1074F8600DC48F6875AFF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